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</p:sldIdLst>
  <p:sldSz cx="9753600" cy="7315200"/>
  <p:notesSz cx="6858000" cy="9144000"/>
  <p:embeddedFontLst>
    <p:embeddedFont>
      <p:font typeface="Adumu Regular" panose="020B0604020202020204" charset="0"/>
      <p:regular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5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4.sv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325366">
            <a:off x="7936972" y="354085"/>
            <a:ext cx="2528247" cy="3304898"/>
          </a:xfrm>
          <a:custGeom>
            <a:avLst/>
            <a:gdLst/>
            <a:ahLst/>
            <a:cxnLst/>
            <a:rect l="l" t="t" r="r" b="b"/>
            <a:pathLst>
              <a:path w="2528247" h="3304898">
                <a:moveTo>
                  <a:pt x="0" y="0"/>
                </a:moveTo>
                <a:lnTo>
                  <a:pt x="2528247" y="0"/>
                </a:lnTo>
                <a:lnTo>
                  <a:pt x="2528247" y="3304897"/>
                </a:lnTo>
                <a:lnTo>
                  <a:pt x="0" y="3304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13854">
            <a:off x="-1092096" y="3112617"/>
            <a:ext cx="2844173" cy="4309353"/>
          </a:xfrm>
          <a:custGeom>
            <a:avLst/>
            <a:gdLst/>
            <a:ahLst/>
            <a:cxnLst/>
            <a:rect l="l" t="t" r="r" b="b"/>
            <a:pathLst>
              <a:path w="2844173" h="4309353">
                <a:moveTo>
                  <a:pt x="0" y="0"/>
                </a:moveTo>
                <a:lnTo>
                  <a:pt x="2844173" y="0"/>
                </a:lnTo>
                <a:lnTo>
                  <a:pt x="2844173" y="4309354"/>
                </a:lnTo>
                <a:lnTo>
                  <a:pt x="0" y="4309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508092" y="1944332"/>
            <a:ext cx="6737416" cy="3412249"/>
            <a:chOff x="0" y="-19050"/>
            <a:chExt cx="8983221" cy="4549664"/>
          </a:xfrm>
        </p:grpSpPr>
        <p:sp>
          <p:nvSpPr>
            <p:cNvPr id="7" name="TextBox 7"/>
            <p:cNvSpPr txBox="1"/>
            <p:nvPr/>
          </p:nvSpPr>
          <p:spPr>
            <a:xfrm>
              <a:off x="1106248" y="-19050"/>
              <a:ext cx="6770724" cy="374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spc="179">
                  <a:solidFill>
                    <a:srgbClr val="F9FDFF"/>
                  </a:solidFill>
                  <a:latin typeface="Poppins"/>
                </a:rPr>
                <a:t>WELCOME TO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30631"/>
              <a:ext cx="8983221" cy="2735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8000" spc="240" dirty="0">
                  <a:solidFill>
                    <a:srgbClr val="FCD116"/>
                  </a:solidFill>
                  <a:latin typeface="Adumu Regular Bold"/>
                </a:rPr>
                <a:t>CUB SCOUT PACK 123!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06248" y="4129294"/>
              <a:ext cx="6770724" cy="40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dirty="0">
                  <a:solidFill>
                    <a:srgbClr val="F9FDFF"/>
                  </a:solidFill>
                  <a:latin typeface="Poppins"/>
                </a:rPr>
                <a:t>NEW PARENT WELCOME GUIDE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1305E1-B36C-9444-120E-7B7902D6AF67}"/>
              </a:ext>
            </a:extLst>
          </p:cNvPr>
          <p:cNvSpPr txBox="1"/>
          <p:nvPr/>
        </p:nvSpPr>
        <p:spPr>
          <a:xfrm>
            <a:off x="2337778" y="6324600"/>
            <a:ext cx="5078043" cy="2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dirty="0">
                <a:solidFill>
                  <a:srgbClr val="F9FDFF"/>
                </a:solidFill>
                <a:latin typeface="Poppins"/>
              </a:rPr>
              <a:t>GREATER HUDSON VALLEY COUNCIL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146235" y="2969424"/>
            <a:ext cx="1453061" cy="1456772"/>
            <a:chOff x="0" y="0"/>
            <a:chExt cx="538171" cy="5395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8171" cy="539545"/>
            </a:xfrm>
            <a:custGeom>
              <a:avLst/>
              <a:gdLst/>
              <a:ahLst/>
              <a:cxnLst/>
              <a:rect l="l" t="t" r="r" b="b"/>
              <a:pathLst>
                <a:path w="538171" h="539545">
                  <a:moveTo>
                    <a:pt x="191808" y="0"/>
                  </a:moveTo>
                  <a:lnTo>
                    <a:pt x="346362" y="0"/>
                  </a:lnTo>
                  <a:cubicBezTo>
                    <a:pt x="397233" y="0"/>
                    <a:pt x="446020" y="20208"/>
                    <a:pt x="481991" y="56179"/>
                  </a:cubicBezTo>
                  <a:cubicBezTo>
                    <a:pt x="517962" y="92150"/>
                    <a:pt x="538171" y="140938"/>
                    <a:pt x="538171" y="191808"/>
                  </a:cubicBezTo>
                  <a:lnTo>
                    <a:pt x="538171" y="347737"/>
                  </a:lnTo>
                  <a:cubicBezTo>
                    <a:pt x="538171" y="453670"/>
                    <a:pt x="452295" y="539545"/>
                    <a:pt x="346362" y="539545"/>
                  </a:cubicBezTo>
                  <a:lnTo>
                    <a:pt x="191808" y="539545"/>
                  </a:lnTo>
                  <a:cubicBezTo>
                    <a:pt x="140938" y="539545"/>
                    <a:pt x="92150" y="519337"/>
                    <a:pt x="56179" y="483366"/>
                  </a:cubicBezTo>
                  <a:cubicBezTo>
                    <a:pt x="20208" y="447395"/>
                    <a:pt x="0" y="398608"/>
                    <a:pt x="0" y="347737"/>
                  </a:cubicBezTo>
                  <a:lnTo>
                    <a:pt x="0" y="191808"/>
                  </a:lnTo>
                  <a:cubicBezTo>
                    <a:pt x="0" y="140938"/>
                    <a:pt x="20208" y="92150"/>
                    <a:pt x="56179" y="56179"/>
                  </a:cubicBezTo>
                  <a:cubicBezTo>
                    <a:pt x="92150" y="20208"/>
                    <a:pt x="140938" y="0"/>
                    <a:pt x="191808" y="0"/>
                  </a:cubicBezTo>
                  <a:close/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075546" y="2969424"/>
            <a:ext cx="1453061" cy="1456772"/>
            <a:chOff x="0" y="0"/>
            <a:chExt cx="538171" cy="5395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8171" cy="539545"/>
            </a:xfrm>
            <a:custGeom>
              <a:avLst/>
              <a:gdLst/>
              <a:ahLst/>
              <a:cxnLst/>
              <a:rect l="l" t="t" r="r" b="b"/>
              <a:pathLst>
                <a:path w="538171" h="539545">
                  <a:moveTo>
                    <a:pt x="191808" y="0"/>
                  </a:moveTo>
                  <a:lnTo>
                    <a:pt x="346362" y="0"/>
                  </a:lnTo>
                  <a:cubicBezTo>
                    <a:pt x="397233" y="0"/>
                    <a:pt x="446020" y="20208"/>
                    <a:pt x="481991" y="56179"/>
                  </a:cubicBezTo>
                  <a:cubicBezTo>
                    <a:pt x="517962" y="92150"/>
                    <a:pt x="538171" y="140938"/>
                    <a:pt x="538171" y="191808"/>
                  </a:cubicBezTo>
                  <a:lnTo>
                    <a:pt x="538171" y="347737"/>
                  </a:lnTo>
                  <a:cubicBezTo>
                    <a:pt x="538171" y="453670"/>
                    <a:pt x="452295" y="539545"/>
                    <a:pt x="346362" y="539545"/>
                  </a:cubicBezTo>
                  <a:lnTo>
                    <a:pt x="191808" y="539545"/>
                  </a:lnTo>
                  <a:cubicBezTo>
                    <a:pt x="140938" y="539545"/>
                    <a:pt x="92150" y="519337"/>
                    <a:pt x="56179" y="483366"/>
                  </a:cubicBezTo>
                  <a:cubicBezTo>
                    <a:pt x="20208" y="447395"/>
                    <a:pt x="0" y="398608"/>
                    <a:pt x="0" y="347737"/>
                  </a:cubicBezTo>
                  <a:lnTo>
                    <a:pt x="0" y="191808"/>
                  </a:lnTo>
                  <a:cubicBezTo>
                    <a:pt x="0" y="140938"/>
                    <a:pt x="20208" y="92150"/>
                    <a:pt x="56179" y="56179"/>
                  </a:cubicBezTo>
                  <a:cubicBezTo>
                    <a:pt x="92150" y="20208"/>
                    <a:pt x="140938" y="0"/>
                    <a:pt x="191808" y="0"/>
                  </a:cubicBezTo>
                  <a:close/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18994" y="2969424"/>
            <a:ext cx="1453061" cy="1456772"/>
            <a:chOff x="0" y="0"/>
            <a:chExt cx="538171" cy="5395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38171" cy="539545"/>
            </a:xfrm>
            <a:custGeom>
              <a:avLst/>
              <a:gdLst/>
              <a:ahLst/>
              <a:cxnLst/>
              <a:rect l="l" t="t" r="r" b="b"/>
              <a:pathLst>
                <a:path w="538171" h="539545">
                  <a:moveTo>
                    <a:pt x="191808" y="0"/>
                  </a:moveTo>
                  <a:lnTo>
                    <a:pt x="346362" y="0"/>
                  </a:lnTo>
                  <a:cubicBezTo>
                    <a:pt x="397233" y="0"/>
                    <a:pt x="446020" y="20208"/>
                    <a:pt x="481991" y="56179"/>
                  </a:cubicBezTo>
                  <a:cubicBezTo>
                    <a:pt x="517962" y="92150"/>
                    <a:pt x="538171" y="140938"/>
                    <a:pt x="538171" y="191808"/>
                  </a:cubicBezTo>
                  <a:lnTo>
                    <a:pt x="538171" y="347737"/>
                  </a:lnTo>
                  <a:cubicBezTo>
                    <a:pt x="538171" y="453670"/>
                    <a:pt x="452295" y="539545"/>
                    <a:pt x="346362" y="539545"/>
                  </a:cubicBezTo>
                  <a:lnTo>
                    <a:pt x="191808" y="539545"/>
                  </a:lnTo>
                  <a:cubicBezTo>
                    <a:pt x="140938" y="539545"/>
                    <a:pt x="92150" y="519337"/>
                    <a:pt x="56179" y="483366"/>
                  </a:cubicBezTo>
                  <a:cubicBezTo>
                    <a:pt x="20208" y="447395"/>
                    <a:pt x="0" y="398608"/>
                    <a:pt x="0" y="347737"/>
                  </a:cubicBezTo>
                  <a:lnTo>
                    <a:pt x="0" y="191808"/>
                  </a:lnTo>
                  <a:cubicBezTo>
                    <a:pt x="0" y="140938"/>
                    <a:pt x="20208" y="92150"/>
                    <a:pt x="56179" y="56179"/>
                  </a:cubicBezTo>
                  <a:cubicBezTo>
                    <a:pt x="92150" y="20208"/>
                    <a:pt x="140938" y="0"/>
                    <a:pt x="191808" y="0"/>
                  </a:cubicBezTo>
                  <a:close/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27094" y="1370621"/>
            <a:ext cx="6299411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spc="135" dirty="0">
                <a:solidFill>
                  <a:srgbClr val="FCD116"/>
                </a:solidFill>
                <a:latin typeface="Adumu Regular"/>
              </a:rPr>
              <a:t>HOW WE COMMUNICATE</a:t>
            </a:r>
          </a:p>
        </p:txBody>
      </p:sp>
      <p:sp>
        <p:nvSpPr>
          <p:cNvPr id="17" name="Freeform 17"/>
          <p:cNvSpPr/>
          <p:nvPr/>
        </p:nvSpPr>
        <p:spPr>
          <a:xfrm rot="-1640770">
            <a:off x="8139896" y="489069"/>
            <a:ext cx="1942223" cy="2538853"/>
          </a:xfrm>
          <a:custGeom>
            <a:avLst/>
            <a:gdLst/>
            <a:ahLst/>
            <a:cxnLst/>
            <a:rect l="l" t="t" r="r" b="b"/>
            <a:pathLst>
              <a:path w="1942223" h="2538853">
                <a:moveTo>
                  <a:pt x="0" y="0"/>
                </a:moveTo>
                <a:lnTo>
                  <a:pt x="1942223" y="0"/>
                </a:lnTo>
                <a:lnTo>
                  <a:pt x="1942223" y="2538853"/>
                </a:lnTo>
                <a:lnTo>
                  <a:pt x="0" y="253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218761">
            <a:off x="-405510" y="5727557"/>
            <a:ext cx="1908300" cy="2400378"/>
          </a:xfrm>
          <a:custGeom>
            <a:avLst/>
            <a:gdLst/>
            <a:ahLst/>
            <a:cxnLst/>
            <a:rect l="l" t="t" r="r" b="b"/>
            <a:pathLst>
              <a:path w="1908300" h="2400378">
                <a:moveTo>
                  <a:pt x="0" y="0"/>
                </a:moveTo>
                <a:lnTo>
                  <a:pt x="1908300" y="0"/>
                </a:lnTo>
                <a:lnTo>
                  <a:pt x="1908300" y="2400378"/>
                </a:lnTo>
                <a:lnTo>
                  <a:pt x="0" y="2400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390308" y="3224531"/>
            <a:ext cx="1103846" cy="945294"/>
          </a:xfrm>
          <a:custGeom>
            <a:avLst/>
            <a:gdLst/>
            <a:ahLst/>
            <a:cxnLst/>
            <a:rect l="l" t="t" r="r" b="b"/>
            <a:pathLst>
              <a:path w="1103846" h="945294">
                <a:moveTo>
                  <a:pt x="0" y="0"/>
                </a:moveTo>
                <a:lnTo>
                  <a:pt x="1103847" y="0"/>
                </a:lnTo>
                <a:lnTo>
                  <a:pt x="1103847" y="945294"/>
                </a:lnTo>
                <a:lnTo>
                  <a:pt x="0" y="945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337499" y="3163134"/>
            <a:ext cx="1068087" cy="1068087"/>
          </a:xfrm>
          <a:custGeom>
            <a:avLst/>
            <a:gdLst/>
            <a:ahLst/>
            <a:cxnLst/>
            <a:rect l="l" t="t" r="r" b="b"/>
            <a:pathLst>
              <a:path w="1068087" h="1068087">
                <a:moveTo>
                  <a:pt x="0" y="0"/>
                </a:moveTo>
                <a:lnTo>
                  <a:pt x="1068087" y="0"/>
                </a:lnTo>
                <a:lnTo>
                  <a:pt x="1068087" y="1068087"/>
                </a:lnTo>
                <a:lnTo>
                  <a:pt x="0" y="10680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172200" y="3249761"/>
            <a:ext cx="1257306" cy="815677"/>
          </a:xfrm>
          <a:custGeom>
            <a:avLst/>
            <a:gdLst/>
            <a:ahLst/>
            <a:cxnLst/>
            <a:rect l="l" t="t" r="r" b="b"/>
            <a:pathLst>
              <a:path w="1257306" h="815677">
                <a:moveTo>
                  <a:pt x="0" y="0"/>
                </a:moveTo>
                <a:lnTo>
                  <a:pt x="1257307" y="0"/>
                </a:lnTo>
                <a:lnTo>
                  <a:pt x="1257307" y="815678"/>
                </a:lnTo>
                <a:lnTo>
                  <a:pt x="0" y="8156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6073100" y="4642197"/>
            <a:ext cx="1450991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F9FDFF"/>
                </a:solidFill>
                <a:latin typeface="Poppins"/>
              </a:rPr>
              <a:t>Texts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97086" y="4642197"/>
            <a:ext cx="1450991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F9FDFF"/>
                </a:solidFill>
                <a:latin typeface="Poppins"/>
              </a:rPr>
              <a:t>Facebook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18994" y="4642197"/>
            <a:ext cx="1450991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F9FDFF"/>
                </a:solidFill>
                <a:latin typeface="Poppins"/>
              </a:rPr>
              <a:t>Email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4854574" y="3124200"/>
            <a:ext cx="50800" cy="2540000"/>
          </a:xfrm>
          <a:prstGeom prst="rect">
            <a:avLst/>
          </a:prstGeom>
          <a:solidFill>
            <a:srgbClr val="FCD116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431052">
            <a:off x="7400489" y="4631320"/>
            <a:ext cx="2223434" cy="2906450"/>
          </a:xfrm>
          <a:custGeom>
            <a:avLst/>
            <a:gdLst/>
            <a:ahLst/>
            <a:cxnLst/>
            <a:rect l="l" t="t" r="r" b="b"/>
            <a:pathLst>
              <a:path w="2223434" h="2906450">
                <a:moveTo>
                  <a:pt x="0" y="0"/>
                </a:moveTo>
                <a:lnTo>
                  <a:pt x="2223434" y="0"/>
                </a:lnTo>
                <a:lnTo>
                  <a:pt x="2223434" y="2906449"/>
                </a:lnTo>
                <a:lnTo>
                  <a:pt x="0" y="2906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496164">
            <a:off x="-960405" y="-474732"/>
            <a:ext cx="2704199" cy="3444840"/>
          </a:xfrm>
          <a:custGeom>
            <a:avLst/>
            <a:gdLst/>
            <a:ahLst/>
            <a:cxnLst/>
            <a:rect l="l" t="t" r="r" b="b"/>
            <a:pathLst>
              <a:path w="2704199" h="3444840">
                <a:moveTo>
                  <a:pt x="0" y="0"/>
                </a:moveTo>
                <a:lnTo>
                  <a:pt x="2704199" y="0"/>
                </a:lnTo>
                <a:lnTo>
                  <a:pt x="2704199" y="3444840"/>
                </a:lnTo>
                <a:lnTo>
                  <a:pt x="0" y="3444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A0246CE-F204-4968-C7FF-6C5345BF66AC}"/>
              </a:ext>
            </a:extLst>
          </p:cNvPr>
          <p:cNvSpPr txBox="1"/>
          <p:nvPr/>
        </p:nvSpPr>
        <p:spPr>
          <a:xfrm>
            <a:off x="2514600" y="1257213"/>
            <a:ext cx="65532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49"/>
              </a:lnSpc>
            </a:pPr>
            <a:r>
              <a:rPr lang="en-US" sz="4499" spc="134" dirty="0">
                <a:solidFill>
                  <a:srgbClr val="FCD116"/>
                </a:solidFill>
                <a:latin typeface="Adumu Regular"/>
              </a:rPr>
              <a:t>OTHER INFORMATION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6905" y="387454"/>
            <a:ext cx="4420990" cy="6540292"/>
            <a:chOff x="0" y="0"/>
            <a:chExt cx="4758880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8880" cy="7040157"/>
            </a:xfrm>
            <a:custGeom>
              <a:avLst/>
              <a:gdLst/>
              <a:ahLst/>
              <a:cxnLst/>
              <a:rect l="l" t="t" r="r" b="b"/>
              <a:pathLst>
                <a:path w="4758880" h="7040157">
                  <a:moveTo>
                    <a:pt x="4634419" y="59690"/>
                  </a:moveTo>
                  <a:cubicBezTo>
                    <a:pt x="4669980" y="59690"/>
                    <a:pt x="4699190" y="88900"/>
                    <a:pt x="4699190" y="124460"/>
                  </a:cubicBezTo>
                  <a:lnTo>
                    <a:pt x="4699190" y="6915697"/>
                  </a:lnTo>
                  <a:cubicBezTo>
                    <a:pt x="4699190" y="6951257"/>
                    <a:pt x="4669980" y="6980467"/>
                    <a:pt x="4634419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34420" y="59690"/>
                  </a:lnTo>
                  <a:moveTo>
                    <a:pt x="46344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4634420" y="7040157"/>
                  </a:lnTo>
                  <a:cubicBezTo>
                    <a:pt x="4703000" y="7040157"/>
                    <a:pt x="4758880" y="6984278"/>
                    <a:pt x="4758880" y="6915697"/>
                  </a:cubicBezTo>
                  <a:lnTo>
                    <a:pt x="4758880" y="124460"/>
                  </a:lnTo>
                  <a:cubicBezTo>
                    <a:pt x="4758880" y="55880"/>
                    <a:pt x="4703000" y="0"/>
                    <a:pt x="4634420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05705" y="387454"/>
            <a:ext cx="4420990" cy="6540292"/>
            <a:chOff x="0" y="0"/>
            <a:chExt cx="4758880" cy="70401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58880" cy="7040157"/>
            </a:xfrm>
            <a:custGeom>
              <a:avLst/>
              <a:gdLst/>
              <a:ahLst/>
              <a:cxnLst/>
              <a:rect l="l" t="t" r="r" b="b"/>
              <a:pathLst>
                <a:path w="4758880" h="7040157">
                  <a:moveTo>
                    <a:pt x="4634419" y="59690"/>
                  </a:moveTo>
                  <a:cubicBezTo>
                    <a:pt x="4669980" y="59690"/>
                    <a:pt x="4699190" y="88900"/>
                    <a:pt x="4699190" y="124460"/>
                  </a:cubicBezTo>
                  <a:lnTo>
                    <a:pt x="4699190" y="6915697"/>
                  </a:lnTo>
                  <a:cubicBezTo>
                    <a:pt x="4699190" y="6951257"/>
                    <a:pt x="4669980" y="6980467"/>
                    <a:pt x="4634419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34420" y="59690"/>
                  </a:lnTo>
                  <a:moveTo>
                    <a:pt x="46344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4634420" y="7040157"/>
                  </a:lnTo>
                  <a:cubicBezTo>
                    <a:pt x="4703000" y="7040157"/>
                    <a:pt x="4758880" y="6984278"/>
                    <a:pt x="4758880" y="6915697"/>
                  </a:cubicBezTo>
                  <a:lnTo>
                    <a:pt x="4758880" y="124460"/>
                  </a:lnTo>
                  <a:cubicBezTo>
                    <a:pt x="4758880" y="55880"/>
                    <a:pt x="4703000" y="0"/>
                    <a:pt x="4634420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1225232">
            <a:off x="7697206" y="273785"/>
            <a:ext cx="2052668" cy="2683226"/>
          </a:xfrm>
          <a:custGeom>
            <a:avLst/>
            <a:gdLst/>
            <a:ahLst/>
            <a:cxnLst/>
            <a:rect l="l" t="t" r="r" b="b"/>
            <a:pathLst>
              <a:path w="2052668" h="2683226">
                <a:moveTo>
                  <a:pt x="0" y="0"/>
                </a:moveTo>
                <a:lnTo>
                  <a:pt x="2052668" y="0"/>
                </a:lnTo>
                <a:lnTo>
                  <a:pt x="2052668" y="2683226"/>
                </a:lnTo>
                <a:lnTo>
                  <a:pt x="0" y="268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981763">
            <a:off x="-213137" y="5218648"/>
            <a:ext cx="2143101" cy="2730064"/>
          </a:xfrm>
          <a:custGeom>
            <a:avLst/>
            <a:gdLst/>
            <a:ahLst/>
            <a:cxnLst/>
            <a:rect l="l" t="t" r="r" b="b"/>
            <a:pathLst>
              <a:path w="2143101" h="2730064">
                <a:moveTo>
                  <a:pt x="0" y="0"/>
                </a:moveTo>
                <a:lnTo>
                  <a:pt x="2143101" y="0"/>
                </a:lnTo>
                <a:lnTo>
                  <a:pt x="2143101" y="2730064"/>
                </a:lnTo>
                <a:lnTo>
                  <a:pt x="0" y="2730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93439" y="584941"/>
            <a:ext cx="3604559" cy="3984241"/>
            <a:chOff x="-38612" y="-642479"/>
            <a:chExt cx="4806079" cy="5312320"/>
          </a:xfrm>
        </p:grpSpPr>
        <p:sp>
          <p:nvSpPr>
            <p:cNvPr id="9" name="TextBox 9"/>
            <p:cNvSpPr txBox="1"/>
            <p:nvPr/>
          </p:nvSpPr>
          <p:spPr>
            <a:xfrm>
              <a:off x="-38612" y="-642479"/>
              <a:ext cx="4751460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4500" spc="135" dirty="0">
                  <a:solidFill>
                    <a:srgbClr val="FCD116"/>
                  </a:solidFill>
                  <a:latin typeface="Adumu Regular"/>
                </a:rPr>
                <a:t>FIELD</a:t>
              </a:r>
              <a:br>
                <a:rPr lang="en-US" sz="4500" spc="135" dirty="0">
                  <a:solidFill>
                    <a:srgbClr val="FCD116"/>
                  </a:solidFill>
                  <a:latin typeface="Adumu Regular"/>
                </a:rPr>
              </a:br>
              <a:r>
                <a:rPr lang="en-US" sz="4500" spc="135" dirty="0">
                  <a:solidFill>
                    <a:srgbClr val="FCD116"/>
                  </a:solidFill>
                  <a:latin typeface="Adumu Regular"/>
                </a:rPr>
                <a:t>UNIFORM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6007" y="1452089"/>
              <a:ext cx="4751459" cy="1326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189" dirty="0">
                  <a:solidFill>
                    <a:srgbClr val="F9FDFF"/>
                  </a:solidFill>
                  <a:latin typeface="Poppins"/>
                </a:rPr>
                <a:t>Official Uniform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spc="189" dirty="0">
                  <a:solidFill>
                    <a:srgbClr val="F9FDFF"/>
                  </a:solidFill>
                  <a:latin typeface="Poppins"/>
                </a:rPr>
                <a:t>Shirt, Hat, Neckerchief, Slide, Belt &amp; Awards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007" y="3036807"/>
              <a:ext cx="4751460" cy="881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189" dirty="0">
                  <a:solidFill>
                    <a:srgbClr val="F9FDFF"/>
                  </a:solidFill>
                  <a:latin typeface="Poppins"/>
                </a:rPr>
                <a:t>Pack Meetings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spc="189" dirty="0">
                  <a:solidFill>
                    <a:srgbClr val="F9FDFF"/>
                  </a:solidFill>
                  <a:latin typeface="Poppins"/>
                </a:rPr>
                <a:t>Show and Sells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232712"/>
              <a:ext cx="4751460" cy="437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189" dirty="0">
                  <a:solidFill>
                    <a:srgbClr val="F9FDFF"/>
                  </a:solidFill>
                  <a:latin typeface="Poppins"/>
                </a:rPr>
                <a:t>Available at Scout Shop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01866" y="2029825"/>
            <a:ext cx="3617332" cy="4553855"/>
            <a:chOff x="0" y="-830397"/>
            <a:chExt cx="4823109" cy="6071806"/>
          </a:xfrm>
        </p:grpSpPr>
        <p:sp>
          <p:nvSpPr>
            <p:cNvPr id="14" name="TextBox 14"/>
            <p:cNvSpPr txBox="1"/>
            <p:nvPr/>
          </p:nvSpPr>
          <p:spPr>
            <a:xfrm>
              <a:off x="71650" y="-830397"/>
              <a:ext cx="4751459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4500" spc="135" dirty="0">
                  <a:solidFill>
                    <a:srgbClr val="FCD116"/>
                  </a:solidFill>
                  <a:latin typeface="Adumu Regular"/>
                </a:rPr>
                <a:t>ACTIVITY</a:t>
              </a:r>
              <a:br>
                <a:rPr lang="en-US" sz="4500" spc="135" dirty="0">
                  <a:solidFill>
                    <a:srgbClr val="FCD116"/>
                  </a:solidFill>
                  <a:latin typeface="Adumu Regular"/>
                </a:rPr>
              </a:br>
              <a:r>
                <a:rPr lang="en-US" sz="4500" spc="135" dirty="0">
                  <a:solidFill>
                    <a:srgbClr val="FCD116"/>
                  </a:solidFill>
                  <a:latin typeface="Adumu Regular"/>
                </a:rPr>
                <a:t>UNIFORM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007" y="1063623"/>
              <a:ext cx="4751459" cy="132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189" dirty="0">
                  <a:solidFill>
                    <a:srgbClr val="F9FDFF"/>
                  </a:solidFill>
                  <a:latin typeface="Poppins"/>
                </a:rPr>
                <a:t>Unofficial Uniform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spc="189" dirty="0">
                  <a:solidFill>
                    <a:srgbClr val="F9FDFF"/>
                  </a:solidFill>
                  <a:latin typeface="Poppins"/>
                </a:rPr>
                <a:t>Pack T-shirt and shorts or pants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007" y="2665002"/>
              <a:ext cx="4751459" cy="881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189">
                  <a:solidFill>
                    <a:srgbClr val="F9FDFF"/>
                  </a:solidFill>
                  <a:latin typeface="Poppins"/>
                </a:rPr>
                <a:t>Campouts &amp; Hikes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spc="189">
                  <a:solidFill>
                    <a:srgbClr val="F9FDFF"/>
                  </a:solidFill>
                  <a:latin typeface="Poppins"/>
                </a:rPr>
                <a:t>Outdoor or Messy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915106"/>
              <a:ext cx="4751459" cy="132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189">
                  <a:solidFill>
                    <a:srgbClr val="F9FDFF"/>
                  </a:solidFill>
                  <a:latin typeface="Poppins"/>
                </a:rPr>
                <a:t>Included in Pack dues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spc="189">
                  <a:solidFill>
                    <a:srgbClr val="F9FDFF"/>
                  </a:solidFill>
                  <a:latin typeface="Poppins"/>
                </a:rPr>
                <a:t>Additional shirts available for purchase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860981">
            <a:off x="7447980" y="2026861"/>
            <a:ext cx="3494101" cy="3808285"/>
          </a:xfrm>
          <a:custGeom>
            <a:avLst/>
            <a:gdLst/>
            <a:ahLst/>
            <a:cxnLst/>
            <a:rect l="l" t="t" r="r" b="b"/>
            <a:pathLst>
              <a:path w="3494101" h="3808285">
                <a:moveTo>
                  <a:pt x="0" y="0"/>
                </a:moveTo>
                <a:lnTo>
                  <a:pt x="3494101" y="0"/>
                </a:lnTo>
                <a:lnTo>
                  <a:pt x="3494101" y="3808285"/>
                </a:lnTo>
                <a:lnTo>
                  <a:pt x="0" y="3808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51772" y="2855082"/>
            <a:ext cx="5059083" cy="2370235"/>
            <a:chOff x="0" y="0"/>
            <a:chExt cx="6745444" cy="3160314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6745444" cy="914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z="4499" spc="134">
                  <a:solidFill>
                    <a:srgbClr val="FCD116"/>
                  </a:solidFill>
                  <a:latin typeface="Adumu Regular"/>
                </a:rPr>
                <a:t>PACK SHIRTS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74214"/>
              <a:ext cx="6745444" cy="198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59"/>
                </a:lnSpc>
              </a:pPr>
              <a:r>
                <a:rPr lang="en-US" sz="2199" dirty="0">
                  <a:solidFill>
                    <a:srgbClr val="F9FDFF"/>
                  </a:solidFill>
                  <a:latin typeface="Poppins"/>
                </a:rPr>
                <a:t>One shirt included in Pack Dues</a:t>
              </a:r>
            </a:p>
            <a:p>
              <a:pPr>
                <a:lnSpc>
                  <a:spcPts val="3959"/>
                </a:lnSpc>
              </a:pPr>
              <a:r>
                <a:rPr lang="en-US" sz="2199" dirty="0">
                  <a:solidFill>
                    <a:srgbClr val="F9FDFF"/>
                  </a:solidFill>
                  <a:latin typeface="Poppins"/>
                </a:rPr>
                <a:t>Additional Youth shirts: $XX</a:t>
              </a:r>
            </a:p>
            <a:p>
              <a:pPr>
                <a:lnSpc>
                  <a:spcPts val="3959"/>
                </a:lnSpc>
              </a:pPr>
              <a:r>
                <a:rPr lang="en-US" sz="2199" dirty="0">
                  <a:solidFill>
                    <a:srgbClr val="F9FDFF"/>
                  </a:solidFill>
                  <a:latin typeface="Poppins"/>
                </a:rPr>
                <a:t>Adult Shirts: $XX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794606"/>
            <a:ext cx="9043790" cy="3133140"/>
            <a:chOff x="0" y="0"/>
            <a:chExt cx="9734994" cy="3372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3372601"/>
            </a:xfrm>
            <a:custGeom>
              <a:avLst/>
              <a:gdLst/>
              <a:ahLst/>
              <a:cxnLst/>
              <a:rect l="l" t="t" r="r" b="b"/>
              <a:pathLst>
                <a:path w="9734993" h="3372601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3248141"/>
                  </a:lnTo>
                  <a:cubicBezTo>
                    <a:pt x="9675303" y="3283701"/>
                    <a:pt x="9646093" y="3312911"/>
                    <a:pt x="9610534" y="3312911"/>
                  </a:cubicBezTo>
                  <a:lnTo>
                    <a:pt x="124460" y="3312911"/>
                  </a:lnTo>
                  <a:cubicBezTo>
                    <a:pt x="88900" y="3312911"/>
                    <a:pt x="59690" y="3283701"/>
                    <a:pt x="59690" y="32481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48141"/>
                  </a:lnTo>
                  <a:cubicBezTo>
                    <a:pt x="0" y="3316721"/>
                    <a:pt x="55880" y="3372601"/>
                    <a:pt x="124460" y="3372601"/>
                  </a:cubicBezTo>
                  <a:lnTo>
                    <a:pt x="9610534" y="3372601"/>
                  </a:lnTo>
                  <a:cubicBezTo>
                    <a:pt x="9679114" y="3372601"/>
                    <a:pt x="9734993" y="3316721"/>
                    <a:pt x="9734993" y="3248141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031881">
            <a:off x="8577883" y="5681311"/>
            <a:ext cx="1641623" cy="2064935"/>
          </a:xfrm>
          <a:custGeom>
            <a:avLst/>
            <a:gdLst/>
            <a:ahLst/>
            <a:cxnLst/>
            <a:rect l="l" t="t" r="r" b="b"/>
            <a:pathLst>
              <a:path w="1641623" h="2064935">
                <a:moveTo>
                  <a:pt x="0" y="0"/>
                </a:moveTo>
                <a:lnTo>
                  <a:pt x="1641623" y="0"/>
                </a:lnTo>
                <a:lnTo>
                  <a:pt x="1641623" y="2064935"/>
                </a:lnTo>
                <a:lnTo>
                  <a:pt x="0" y="2064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66694" y="4369200"/>
            <a:ext cx="7620211" cy="2223089"/>
            <a:chOff x="0" y="0"/>
            <a:chExt cx="10160282" cy="2964120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0160282" cy="914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4500" spc="135">
                  <a:solidFill>
                    <a:srgbClr val="FCD116"/>
                  </a:solidFill>
                  <a:latin typeface="Adumu Regular"/>
                </a:rPr>
                <a:t>PACK DUES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76850"/>
              <a:ext cx="10160282" cy="1887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099" dirty="0">
                  <a:solidFill>
                    <a:srgbClr val="F9FDFF"/>
                  </a:solidFill>
                  <a:latin typeface="Poppins"/>
                </a:rPr>
                <a:t>These funds stay in the Pack</a:t>
              </a:r>
            </a:p>
            <a:p>
              <a:pPr algn="ctr">
                <a:lnSpc>
                  <a:spcPts val="3779"/>
                </a:lnSpc>
              </a:pPr>
              <a:r>
                <a:rPr lang="en-US" sz="2099" dirty="0">
                  <a:solidFill>
                    <a:srgbClr val="F9FDFF"/>
                  </a:solidFill>
                  <a:latin typeface="Poppins"/>
                </a:rPr>
                <a:t>Pays for awards, events, Den &amp; Pack Meeting Supplies</a:t>
              </a:r>
            </a:p>
            <a:p>
              <a:pPr algn="ctr">
                <a:lnSpc>
                  <a:spcPts val="3779"/>
                </a:lnSpc>
              </a:pPr>
              <a:r>
                <a:rPr lang="en-US" sz="2099" dirty="0">
                  <a:solidFill>
                    <a:srgbClr val="F9FDFF"/>
                  </a:solidFill>
                  <a:latin typeface="Poppins"/>
                </a:rPr>
                <a:t>Pack Dues Amount:  $ XX.XX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4905" y="329854"/>
            <a:ext cx="9043790" cy="3133140"/>
            <a:chOff x="0" y="0"/>
            <a:chExt cx="9734994" cy="33726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34993" cy="3372601"/>
            </a:xfrm>
            <a:custGeom>
              <a:avLst/>
              <a:gdLst/>
              <a:ahLst/>
              <a:cxnLst/>
              <a:rect l="l" t="t" r="r" b="b"/>
              <a:pathLst>
                <a:path w="9734993" h="3372601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3248141"/>
                  </a:lnTo>
                  <a:cubicBezTo>
                    <a:pt x="9675303" y="3283701"/>
                    <a:pt x="9646093" y="3312911"/>
                    <a:pt x="9610534" y="3312911"/>
                  </a:cubicBezTo>
                  <a:lnTo>
                    <a:pt x="124460" y="3312911"/>
                  </a:lnTo>
                  <a:cubicBezTo>
                    <a:pt x="88900" y="3312911"/>
                    <a:pt x="59690" y="3283701"/>
                    <a:pt x="59690" y="32481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48141"/>
                  </a:lnTo>
                  <a:cubicBezTo>
                    <a:pt x="0" y="3316721"/>
                    <a:pt x="55880" y="3372601"/>
                    <a:pt x="124460" y="3372601"/>
                  </a:cubicBezTo>
                  <a:lnTo>
                    <a:pt x="9610534" y="3372601"/>
                  </a:lnTo>
                  <a:cubicBezTo>
                    <a:pt x="9679114" y="3372601"/>
                    <a:pt x="9734993" y="3316721"/>
                    <a:pt x="9734993" y="3248141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828541">
            <a:off x="-354299" y="51595"/>
            <a:ext cx="1418408" cy="2149102"/>
          </a:xfrm>
          <a:custGeom>
            <a:avLst/>
            <a:gdLst/>
            <a:ahLst/>
            <a:cxnLst/>
            <a:rect l="l" t="t" r="r" b="b"/>
            <a:pathLst>
              <a:path w="1418408" h="2149102">
                <a:moveTo>
                  <a:pt x="0" y="0"/>
                </a:moveTo>
                <a:lnTo>
                  <a:pt x="1418408" y="0"/>
                </a:lnTo>
                <a:lnTo>
                  <a:pt x="1418408" y="2149103"/>
                </a:lnTo>
                <a:lnTo>
                  <a:pt x="0" y="2149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066694" y="904447"/>
            <a:ext cx="7620211" cy="2176380"/>
            <a:chOff x="0" y="0"/>
            <a:chExt cx="10160282" cy="290184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0160282" cy="914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4500" spc="135">
                  <a:solidFill>
                    <a:srgbClr val="FCD116"/>
                  </a:solidFill>
                  <a:latin typeface="Adumu Regular"/>
                </a:rPr>
                <a:t>NAT'L &amp; COUNCIL DUES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76850"/>
              <a:ext cx="10160282" cy="182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099">
                  <a:solidFill>
                    <a:srgbClr val="F9FDFF"/>
                  </a:solidFill>
                  <a:latin typeface="Poppins"/>
                </a:rPr>
                <a:t>These funds go to BSA National and North Florida Council</a:t>
              </a:r>
            </a:p>
            <a:p>
              <a:pPr algn="ctr">
                <a:lnSpc>
                  <a:spcPts val="3779"/>
                </a:lnSpc>
              </a:pPr>
              <a:r>
                <a:rPr lang="en-US" sz="2099">
                  <a:solidFill>
                    <a:srgbClr val="F9FDFF"/>
                  </a:solidFill>
                  <a:latin typeface="Poppins"/>
                </a:rPr>
                <a:t>Pays for insurance, Scoutbook, BSA facilities</a:t>
              </a:r>
            </a:p>
            <a:p>
              <a:pPr algn="ctr">
                <a:lnSpc>
                  <a:spcPts val="3779"/>
                </a:lnSpc>
              </a:pPr>
              <a:r>
                <a:rPr lang="en-US" sz="2099">
                  <a:solidFill>
                    <a:srgbClr val="F9FDFF"/>
                  </a:solidFill>
                  <a:latin typeface="Poppins"/>
                </a:rPr>
                <a:t>Billed annually based on your join date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28800" y="1066800"/>
            <a:ext cx="7527834" cy="61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 spc="119" dirty="0">
                <a:solidFill>
                  <a:srgbClr val="FCD116"/>
                </a:solidFill>
                <a:latin typeface="Adumu Regular"/>
              </a:rPr>
              <a:t>PACK CAMPOUTS &amp; ACTIVITIES</a:t>
            </a:r>
          </a:p>
        </p:txBody>
      </p:sp>
      <p:sp>
        <p:nvSpPr>
          <p:cNvPr id="6" name="Freeform 6"/>
          <p:cNvSpPr/>
          <p:nvPr/>
        </p:nvSpPr>
        <p:spPr>
          <a:xfrm rot="981763">
            <a:off x="-330029" y="-608289"/>
            <a:ext cx="2260554" cy="2879687"/>
          </a:xfrm>
          <a:custGeom>
            <a:avLst/>
            <a:gdLst/>
            <a:ahLst/>
            <a:cxnLst/>
            <a:rect l="l" t="t" r="r" b="b"/>
            <a:pathLst>
              <a:path w="2260554" h="2879687">
                <a:moveTo>
                  <a:pt x="0" y="0"/>
                </a:moveTo>
                <a:lnTo>
                  <a:pt x="2260554" y="0"/>
                </a:lnTo>
                <a:lnTo>
                  <a:pt x="2260554" y="2879686"/>
                </a:lnTo>
                <a:lnTo>
                  <a:pt x="0" y="2879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889390" y="4912162"/>
            <a:ext cx="4510168" cy="2599497"/>
          </a:xfrm>
          <a:custGeom>
            <a:avLst/>
            <a:gdLst/>
            <a:ahLst/>
            <a:cxnLst/>
            <a:rect l="l" t="t" r="r" b="b"/>
            <a:pathLst>
              <a:path w="4510168" h="2599497">
                <a:moveTo>
                  <a:pt x="0" y="0"/>
                </a:moveTo>
                <a:lnTo>
                  <a:pt x="4510168" y="0"/>
                </a:lnTo>
                <a:lnTo>
                  <a:pt x="4510168" y="2599497"/>
                </a:lnTo>
                <a:lnTo>
                  <a:pt x="0" y="2599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>
            <a:off x="4220348" y="2387600"/>
            <a:ext cx="50800" cy="2540000"/>
          </a:xfrm>
          <a:prstGeom prst="rect">
            <a:avLst/>
          </a:prstGeom>
          <a:solidFill>
            <a:srgbClr val="FCD116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72884">
            <a:off x="13031" y="4608654"/>
            <a:ext cx="2160042" cy="3237120"/>
          </a:xfrm>
          <a:custGeom>
            <a:avLst/>
            <a:gdLst/>
            <a:ahLst/>
            <a:cxnLst/>
            <a:rect l="l" t="t" r="r" b="b"/>
            <a:pathLst>
              <a:path w="2160042" h="3237120">
                <a:moveTo>
                  <a:pt x="0" y="0"/>
                </a:moveTo>
                <a:lnTo>
                  <a:pt x="2160042" y="0"/>
                </a:lnTo>
                <a:lnTo>
                  <a:pt x="2160042" y="3237120"/>
                </a:lnTo>
                <a:lnTo>
                  <a:pt x="0" y="3237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40649">
            <a:off x="7042081" y="544380"/>
            <a:ext cx="2179506" cy="2249022"/>
          </a:xfrm>
          <a:custGeom>
            <a:avLst/>
            <a:gdLst/>
            <a:ahLst/>
            <a:cxnLst/>
            <a:rect l="l" t="t" r="r" b="b"/>
            <a:pathLst>
              <a:path w="2179506" h="2249022">
                <a:moveTo>
                  <a:pt x="0" y="0"/>
                </a:moveTo>
                <a:lnTo>
                  <a:pt x="2179506" y="0"/>
                </a:lnTo>
                <a:lnTo>
                  <a:pt x="2179506" y="2249021"/>
                </a:lnTo>
                <a:lnTo>
                  <a:pt x="0" y="2249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30098" y="3000375"/>
            <a:ext cx="3099011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en-US" sz="4500" spc="135">
                <a:solidFill>
                  <a:srgbClr val="FCD116"/>
                </a:solidFill>
                <a:latin typeface="Adumu Regular"/>
              </a:rPr>
              <a:t>POPCORN SALES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562387" y="2212657"/>
            <a:ext cx="4361115" cy="2889887"/>
            <a:chOff x="0" y="0"/>
            <a:chExt cx="5814821" cy="3853182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5814821" cy="443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19"/>
                </a:lnSpc>
              </a:pPr>
              <a:r>
                <a:rPr lang="en-US" sz="2199" spc="219">
                  <a:solidFill>
                    <a:srgbClr val="FCD116"/>
                  </a:solidFill>
                  <a:latin typeface="Poppins Bold"/>
                </a:rPr>
                <a:t>SHOW &amp; SELLS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419860"/>
              <a:ext cx="5814821" cy="443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19"/>
                </a:lnSpc>
              </a:pPr>
              <a:r>
                <a:rPr lang="en-US" sz="2199" spc="219">
                  <a:solidFill>
                    <a:srgbClr val="FCD116"/>
                  </a:solidFill>
                  <a:latin typeface="Poppins Bold"/>
                </a:rPr>
                <a:t>ONLINE DIRECT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39721"/>
              <a:ext cx="5814821" cy="443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19"/>
                </a:lnSpc>
              </a:pPr>
              <a:r>
                <a:rPr lang="en-US" sz="2199" spc="219">
                  <a:solidFill>
                    <a:srgbClr val="FCD116"/>
                  </a:solidFill>
                  <a:latin typeface="Poppins Bold"/>
                </a:rPr>
                <a:t>PAPER FORMS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02920"/>
              <a:ext cx="5814821" cy="52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en-US" sz="2199" dirty="0">
                  <a:solidFill>
                    <a:srgbClr val="F9FDFF"/>
                  </a:solidFill>
                  <a:latin typeface="Poppins"/>
                </a:rPr>
                <a:t>Link Here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22780"/>
              <a:ext cx="5814821" cy="510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en-US" sz="2199">
                  <a:solidFill>
                    <a:srgbClr val="F9FDFF"/>
                  </a:solidFill>
                  <a:latin typeface="Poppins"/>
                </a:rPr>
                <a:t>Ships to customer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342641"/>
              <a:ext cx="5814821" cy="510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en-US" sz="2199">
                  <a:solidFill>
                    <a:srgbClr val="F9FDFF"/>
                  </a:solidFill>
                  <a:latin typeface="Poppins"/>
                </a:rPr>
                <a:t>Delivered to Pack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61938">
            <a:off x="7921368" y="-143546"/>
            <a:ext cx="2201425" cy="1750133"/>
          </a:xfrm>
          <a:custGeom>
            <a:avLst/>
            <a:gdLst/>
            <a:ahLst/>
            <a:cxnLst/>
            <a:rect l="l" t="t" r="r" b="b"/>
            <a:pathLst>
              <a:path w="2201425" h="1750133">
                <a:moveTo>
                  <a:pt x="0" y="0"/>
                </a:moveTo>
                <a:lnTo>
                  <a:pt x="2201424" y="0"/>
                </a:lnTo>
                <a:lnTo>
                  <a:pt x="2201424" y="1750132"/>
                </a:lnTo>
                <a:lnTo>
                  <a:pt x="0" y="1750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77365">
            <a:off x="-404092" y="4337234"/>
            <a:ext cx="2428812" cy="3055110"/>
          </a:xfrm>
          <a:custGeom>
            <a:avLst/>
            <a:gdLst/>
            <a:ahLst/>
            <a:cxnLst/>
            <a:rect l="l" t="t" r="r" b="b"/>
            <a:pathLst>
              <a:path w="2428812" h="3055110">
                <a:moveTo>
                  <a:pt x="0" y="0"/>
                </a:moveTo>
                <a:lnTo>
                  <a:pt x="2428813" y="0"/>
                </a:lnTo>
                <a:lnTo>
                  <a:pt x="2428813" y="3055110"/>
                </a:lnTo>
                <a:lnTo>
                  <a:pt x="0" y="3055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92367" y="1303020"/>
            <a:ext cx="6368866" cy="613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 spc="119" dirty="0">
                <a:solidFill>
                  <a:srgbClr val="FCD116"/>
                </a:solidFill>
                <a:latin typeface="Adumu Regular"/>
              </a:rPr>
              <a:t>OTHER INFORMATION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925680">
            <a:off x="-457658" y="3914840"/>
            <a:ext cx="2321917" cy="3518057"/>
          </a:xfrm>
          <a:custGeom>
            <a:avLst/>
            <a:gdLst/>
            <a:ahLst/>
            <a:cxnLst/>
            <a:rect l="l" t="t" r="r" b="b"/>
            <a:pathLst>
              <a:path w="2321917" h="3518057">
                <a:moveTo>
                  <a:pt x="0" y="0"/>
                </a:moveTo>
                <a:lnTo>
                  <a:pt x="2321918" y="0"/>
                </a:lnTo>
                <a:lnTo>
                  <a:pt x="2321918" y="3518056"/>
                </a:lnTo>
                <a:lnTo>
                  <a:pt x="0" y="3518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92367" y="2112645"/>
            <a:ext cx="7329713" cy="393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219">
                <a:solidFill>
                  <a:srgbClr val="F9FDFF"/>
                </a:solidFill>
                <a:latin typeface="Poppins"/>
              </a:rPr>
              <a:t>Halloween Party &amp; Trunk or Treat</a:t>
            </a:r>
          </a:p>
          <a:p>
            <a:pPr>
              <a:lnSpc>
                <a:spcPts val="3959"/>
              </a:lnSpc>
            </a:pPr>
            <a:r>
              <a:rPr lang="en-US" sz="2199" spc="219">
                <a:solidFill>
                  <a:srgbClr val="F9FDFF"/>
                </a:solidFill>
                <a:latin typeface="Poppins"/>
              </a:rPr>
              <a:t>Winter Holiday Party</a:t>
            </a:r>
          </a:p>
          <a:p>
            <a:pPr>
              <a:lnSpc>
                <a:spcPts val="3959"/>
              </a:lnSpc>
            </a:pPr>
            <a:r>
              <a:rPr lang="en-US" sz="2199" spc="219">
                <a:solidFill>
                  <a:srgbClr val="F9FDFF"/>
                </a:solidFill>
                <a:latin typeface="Poppins"/>
              </a:rPr>
              <a:t>Pinewood Derby</a:t>
            </a:r>
          </a:p>
          <a:p>
            <a:pPr>
              <a:lnSpc>
                <a:spcPts val="3959"/>
              </a:lnSpc>
            </a:pPr>
            <a:r>
              <a:rPr lang="en-US" sz="2199" spc="219">
                <a:solidFill>
                  <a:srgbClr val="F9FDFF"/>
                </a:solidFill>
                <a:latin typeface="Poppins"/>
              </a:rPr>
              <a:t>Blue &amp; Gold Banquet</a:t>
            </a:r>
          </a:p>
          <a:p>
            <a:pPr>
              <a:lnSpc>
                <a:spcPts val="3959"/>
              </a:lnSpc>
            </a:pPr>
            <a:r>
              <a:rPr lang="en-US" sz="2199" spc="219">
                <a:solidFill>
                  <a:srgbClr val="F9FDFF"/>
                </a:solidFill>
                <a:latin typeface="Poppins"/>
              </a:rPr>
              <a:t>Crossover/Advancement</a:t>
            </a:r>
          </a:p>
          <a:p>
            <a:pPr>
              <a:lnSpc>
                <a:spcPts val="3959"/>
              </a:lnSpc>
            </a:pPr>
            <a:r>
              <a:rPr lang="en-US" sz="2199" spc="219">
                <a:solidFill>
                  <a:srgbClr val="F9FDFF"/>
                </a:solidFill>
                <a:latin typeface="Poppins"/>
              </a:rPr>
              <a:t>End of Summer Splash Party</a:t>
            </a:r>
          </a:p>
          <a:p>
            <a:pPr>
              <a:lnSpc>
                <a:spcPts val="3959"/>
              </a:lnSpc>
            </a:pPr>
            <a:endParaRPr lang="en-US" sz="2199" spc="219">
              <a:solidFill>
                <a:srgbClr val="F9FDFF"/>
              </a:solidFill>
              <a:latin typeface="Poppins"/>
            </a:endParaRPr>
          </a:p>
          <a:p>
            <a:pPr>
              <a:lnSpc>
                <a:spcPts val="3959"/>
              </a:lnSpc>
            </a:pPr>
            <a:r>
              <a:rPr lang="en-US" sz="2199" spc="219">
                <a:solidFill>
                  <a:srgbClr val="F9FDFF"/>
                </a:solidFill>
                <a:latin typeface="Poppins"/>
              </a:rPr>
              <a:t>Pack Dues &amp; Fundraisers cover these events</a:t>
            </a:r>
          </a:p>
        </p:txBody>
      </p:sp>
      <p:sp>
        <p:nvSpPr>
          <p:cNvPr id="6" name="Freeform 6"/>
          <p:cNvSpPr/>
          <p:nvPr/>
        </p:nvSpPr>
        <p:spPr>
          <a:xfrm rot="-886472">
            <a:off x="8716113" y="128477"/>
            <a:ext cx="1365164" cy="2757908"/>
          </a:xfrm>
          <a:custGeom>
            <a:avLst/>
            <a:gdLst/>
            <a:ahLst/>
            <a:cxnLst/>
            <a:rect l="l" t="t" r="r" b="b"/>
            <a:pathLst>
              <a:path w="1365164" h="2757908">
                <a:moveTo>
                  <a:pt x="0" y="0"/>
                </a:moveTo>
                <a:lnTo>
                  <a:pt x="1365164" y="0"/>
                </a:lnTo>
                <a:lnTo>
                  <a:pt x="1365164" y="2757907"/>
                </a:lnTo>
                <a:lnTo>
                  <a:pt x="0" y="2757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92367" y="1303020"/>
            <a:ext cx="6368866" cy="613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 spc="119" dirty="0">
                <a:solidFill>
                  <a:srgbClr val="FCD116"/>
                </a:solidFill>
                <a:latin typeface="Adumu Regular"/>
              </a:rPr>
              <a:t>SPECIAL EVENTS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20376" y="1501176"/>
            <a:ext cx="4312848" cy="4312848"/>
          </a:xfrm>
          <a:custGeom>
            <a:avLst/>
            <a:gdLst/>
            <a:ahLst/>
            <a:cxnLst/>
            <a:rect l="l" t="t" r="r" b="b"/>
            <a:pathLst>
              <a:path w="4312848" h="4312848">
                <a:moveTo>
                  <a:pt x="0" y="0"/>
                </a:moveTo>
                <a:lnTo>
                  <a:pt x="4312848" y="0"/>
                </a:lnTo>
                <a:lnTo>
                  <a:pt x="4312848" y="4312848"/>
                </a:lnTo>
                <a:lnTo>
                  <a:pt x="0" y="431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275284" y="396276"/>
            <a:ext cx="5203031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CD116"/>
                </a:solidFill>
                <a:latin typeface="Adumu Regular"/>
              </a:rPr>
              <a:t>Do Your Best!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75284" y="5965190"/>
            <a:ext cx="5203031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Poppins Bold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92366" y="1976666"/>
            <a:ext cx="6368866" cy="3541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b="1" spc="219" dirty="0">
                <a:solidFill>
                  <a:srgbClr val="F9FDFF"/>
                </a:solidFill>
                <a:latin typeface="Poppins"/>
              </a:rPr>
              <a:t>Committee Chair: </a:t>
            </a:r>
            <a:r>
              <a:rPr lang="en-US" sz="2199" spc="219" dirty="0">
                <a:solidFill>
                  <a:srgbClr val="F9FDFF"/>
                </a:solidFill>
                <a:latin typeface="Poppins"/>
              </a:rPr>
              <a:t>M</a:t>
            </a:r>
          </a:p>
          <a:p>
            <a:pPr>
              <a:lnSpc>
                <a:spcPts val="3959"/>
              </a:lnSpc>
            </a:pPr>
            <a:r>
              <a:rPr lang="en-US" sz="2199" b="1" spc="219" dirty="0">
                <a:solidFill>
                  <a:srgbClr val="F9FDFF"/>
                </a:solidFill>
                <a:latin typeface="Poppins"/>
              </a:rPr>
              <a:t>Cubmaster: </a:t>
            </a:r>
            <a:r>
              <a:rPr lang="en-US" sz="2199" spc="219" dirty="0">
                <a:solidFill>
                  <a:srgbClr val="F9FDFF"/>
                </a:solidFill>
                <a:latin typeface="Poppins"/>
              </a:rPr>
              <a:t>J</a:t>
            </a:r>
          </a:p>
          <a:p>
            <a:pPr>
              <a:lnSpc>
                <a:spcPts val="3959"/>
              </a:lnSpc>
            </a:pPr>
            <a:r>
              <a:rPr lang="en-US" sz="2199" b="1" spc="219" dirty="0">
                <a:solidFill>
                  <a:srgbClr val="F9FDFF"/>
                </a:solidFill>
                <a:latin typeface="Poppins"/>
              </a:rPr>
              <a:t>Treasurer: </a:t>
            </a:r>
            <a:r>
              <a:rPr lang="en-US" sz="2199" spc="219" dirty="0">
                <a:solidFill>
                  <a:srgbClr val="F9FDFF"/>
                </a:solidFill>
                <a:latin typeface="Poppins"/>
              </a:rPr>
              <a:t>S</a:t>
            </a:r>
          </a:p>
          <a:p>
            <a:pPr>
              <a:lnSpc>
                <a:spcPts val="3959"/>
              </a:lnSpc>
            </a:pPr>
            <a:r>
              <a:rPr lang="en-US" sz="2199" b="1" spc="219" dirty="0">
                <a:solidFill>
                  <a:srgbClr val="F9FDFF"/>
                </a:solidFill>
                <a:latin typeface="Poppins"/>
              </a:rPr>
              <a:t>Membership:</a:t>
            </a:r>
            <a:r>
              <a:rPr lang="en-US" sz="2199" spc="219" dirty="0">
                <a:solidFill>
                  <a:srgbClr val="F9FDFF"/>
                </a:solidFill>
                <a:latin typeface="Poppins"/>
              </a:rPr>
              <a:t> M</a:t>
            </a:r>
          </a:p>
          <a:p>
            <a:pPr>
              <a:lnSpc>
                <a:spcPts val="3959"/>
              </a:lnSpc>
            </a:pPr>
            <a:r>
              <a:rPr lang="en-US" sz="2199" b="1" spc="219" dirty="0">
                <a:solidFill>
                  <a:srgbClr val="F9FDFF"/>
                </a:solidFill>
                <a:latin typeface="Poppins"/>
              </a:rPr>
              <a:t>Awards: </a:t>
            </a:r>
            <a:r>
              <a:rPr lang="en-US" sz="2199" spc="219" dirty="0">
                <a:solidFill>
                  <a:srgbClr val="F9FDFF"/>
                </a:solidFill>
                <a:latin typeface="Poppins"/>
              </a:rPr>
              <a:t>S</a:t>
            </a:r>
          </a:p>
          <a:p>
            <a:pPr>
              <a:lnSpc>
                <a:spcPts val="3959"/>
              </a:lnSpc>
            </a:pPr>
            <a:r>
              <a:rPr lang="en-US" sz="2199" b="1" spc="219" dirty="0">
                <a:solidFill>
                  <a:srgbClr val="F9FDFF"/>
                </a:solidFill>
                <a:latin typeface="Poppins"/>
              </a:rPr>
              <a:t>Popcorn: </a:t>
            </a:r>
            <a:r>
              <a:rPr lang="en-US" sz="2199" spc="219" dirty="0">
                <a:solidFill>
                  <a:srgbClr val="F9FDFF"/>
                </a:solidFill>
                <a:latin typeface="Poppins"/>
              </a:rPr>
              <a:t>M</a:t>
            </a:r>
          </a:p>
          <a:p>
            <a:pPr>
              <a:lnSpc>
                <a:spcPts val="3959"/>
              </a:lnSpc>
            </a:pPr>
            <a:r>
              <a:rPr lang="en-US" sz="2199" b="1" spc="219" dirty="0">
                <a:solidFill>
                  <a:srgbClr val="F9FDFF"/>
                </a:solidFill>
                <a:latin typeface="Poppins"/>
              </a:rPr>
              <a:t>Activity Chair:</a:t>
            </a:r>
            <a:r>
              <a:rPr lang="en-US" sz="2199" spc="219" dirty="0">
                <a:solidFill>
                  <a:srgbClr val="F9FDFF"/>
                </a:solidFill>
                <a:latin typeface="Poppins"/>
              </a:rPr>
              <a:t> 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750966"/>
            <a:ext cx="6368866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 spc="119" dirty="0">
                <a:solidFill>
                  <a:srgbClr val="FCD116"/>
                </a:solidFill>
                <a:latin typeface="Adumu Regular"/>
              </a:rPr>
              <a:t>Pack Leadership</a:t>
            </a:r>
          </a:p>
        </p:txBody>
      </p:sp>
      <p:sp>
        <p:nvSpPr>
          <p:cNvPr id="6" name="Freeform 6"/>
          <p:cNvSpPr/>
          <p:nvPr/>
        </p:nvSpPr>
        <p:spPr>
          <a:xfrm rot="981763">
            <a:off x="-330029" y="-608289"/>
            <a:ext cx="2260554" cy="2879687"/>
          </a:xfrm>
          <a:custGeom>
            <a:avLst/>
            <a:gdLst/>
            <a:ahLst/>
            <a:cxnLst/>
            <a:rect l="l" t="t" r="r" b="b"/>
            <a:pathLst>
              <a:path w="2260554" h="2879687">
                <a:moveTo>
                  <a:pt x="0" y="0"/>
                </a:moveTo>
                <a:lnTo>
                  <a:pt x="2260554" y="0"/>
                </a:lnTo>
                <a:lnTo>
                  <a:pt x="2260554" y="2879686"/>
                </a:lnTo>
                <a:lnTo>
                  <a:pt x="0" y="2879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069420" y="4462905"/>
            <a:ext cx="4948776" cy="2852295"/>
          </a:xfrm>
          <a:custGeom>
            <a:avLst/>
            <a:gdLst/>
            <a:ahLst/>
            <a:cxnLst/>
            <a:rect l="l" t="t" r="r" b="b"/>
            <a:pathLst>
              <a:path w="4948776" h="2852295">
                <a:moveTo>
                  <a:pt x="0" y="0"/>
                </a:moveTo>
                <a:lnTo>
                  <a:pt x="4948777" y="0"/>
                </a:lnTo>
                <a:lnTo>
                  <a:pt x="4948777" y="2852295"/>
                </a:lnTo>
                <a:lnTo>
                  <a:pt x="0" y="28522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603547">
            <a:off x="-134125" y="46479"/>
            <a:ext cx="2052795" cy="1631972"/>
          </a:xfrm>
          <a:custGeom>
            <a:avLst/>
            <a:gdLst/>
            <a:ahLst/>
            <a:cxnLst/>
            <a:rect l="l" t="t" r="r" b="b"/>
            <a:pathLst>
              <a:path w="2052795" h="1631972">
                <a:moveTo>
                  <a:pt x="0" y="0"/>
                </a:moveTo>
                <a:lnTo>
                  <a:pt x="2052795" y="0"/>
                </a:lnTo>
                <a:lnTo>
                  <a:pt x="2052795" y="1631972"/>
                </a:lnTo>
                <a:lnTo>
                  <a:pt x="0" y="1631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037133" y="862465"/>
            <a:ext cx="3910823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en-US" sz="4500" spc="135">
                <a:solidFill>
                  <a:srgbClr val="FCD116"/>
                </a:solidFill>
                <a:latin typeface="Adumu Regular"/>
              </a:rPr>
              <a:t>ALL </a:t>
            </a:r>
          </a:p>
          <a:p>
            <a:pPr algn="r">
              <a:lnSpc>
                <a:spcPts val="4950"/>
              </a:lnSpc>
            </a:pPr>
            <a:r>
              <a:rPr lang="en-US" sz="4500" spc="135">
                <a:solidFill>
                  <a:srgbClr val="FCD116"/>
                </a:solidFill>
                <a:latin typeface="Adumu Regular"/>
              </a:rPr>
              <a:t>CUB SCOUT PARENTS </a:t>
            </a:r>
          </a:p>
          <a:p>
            <a:pPr algn="r">
              <a:lnSpc>
                <a:spcPts val="4950"/>
              </a:lnSpc>
            </a:pPr>
            <a:r>
              <a:rPr lang="en-US" sz="4500" spc="135">
                <a:solidFill>
                  <a:srgbClr val="FCD116"/>
                </a:solidFill>
                <a:latin typeface="Adumu Regular"/>
              </a:rPr>
              <a:t>ARE LEADERS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1499" y="3657600"/>
            <a:ext cx="8610600" cy="2089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 dirty="0">
                <a:solidFill>
                  <a:srgbClr val="F9FDFF"/>
                </a:solidFill>
                <a:latin typeface="Poppins"/>
              </a:rPr>
              <a:t>Cub Scouts is a Family Activity!</a:t>
            </a:r>
          </a:p>
          <a:p>
            <a:pPr algn="ctr">
              <a:lnSpc>
                <a:spcPts val="3299"/>
              </a:lnSpc>
            </a:pPr>
            <a:r>
              <a:rPr lang="en-US" sz="2199" dirty="0">
                <a:solidFill>
                  <a:srgbClr val="F9FDFF"/>
                </a:solidFill>
                <a:latin typeface="Poppins"/>
              </a:rPr>
              <a:t>Parents attend Den &amp; Pack Meetings with their Scout</a:t>
            </a:r>
          </a:p>
          <a:p>
            <a:pPr algn="ctr">
              <a:lnSpc>
                <a:spcPts val="3299"/>
              </a:lnSpc>
            </a:pPr>
            <a:br>
              <a:rPr lang="en-US" sz="2199" b="1" dirty="0">
                <a:solidFill>
                  <a:srgbClr val="F9FDFF"/>
                </a:solidFill>
                <a:latin typeface="Poppins"/>
              </a:rPr>
            </a:br>
            <a:r>
              <a:rPr lang="en-US" sz="2199" b="1" dirty="0">
                <a:solidFill>
                  <a:srgbClr val="F9FDFF"/>
                </a:solidFill>
                <a:latin typeface="Poppins"/>
              </a:rPr>
              <a:t>Pack Committee: </a:t>
            </a:r>
            <a:br>
              <a:rPr lang="en-US" sz="2199" b="1" dirty="0">
                <a:solidFill>
                  <a:srgbClr val="F9FDFF"/>
                </a:solidFill>
                <a:latin typeface="Poppins"/>
              </a:rPr>
            </a:br>
            <a:r>
              <a:rPr lang="en-US" sz="2199" dirty="0">
                <a:solidFill>
                  <a:srgbClr val="F9FDFF"/>
                </a:solidFill>
                <a:latin typeface="Poppins"/>
              </a:rPr>
              <a:t>Monthly meetings are held to plan for Pack Events &amp; Activities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2000" y="5903794"/>
            <a:ext cx="8305800" cy="326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30"/>
              </a:lnSpc>
            </a:pPr>
            <a:r>
              <a:rPr lang="en-US" sz="2300" spc="23" dirty="0">
                <a:solidFill>
                  <a:srgbClr val="FCD116"/>
                </a:solidFill>
                <a:latin typeface="Poppins Bold"/>
              </a:rPr>
              <a:t>Monthly Pack Committee Meeting: </a:t>
            </a:r>
            <a:r>
              <a:rPr lang="en-US" sz="2400" spc="23" dirty="0">
                <a:solidFill>
                  <a:srgbClr val="F9FDFF"/>
                </a:solidFill>
                <a:latin typeface="Poppins"/>
              </a:rPr>
              <a:t> Third Tuesday </a:t>
            </a:r>
            <a:r>
              <a:rPr lang="en-US" sz="2300" spc="23" dirty="0">
                <a:solidFill>
                  <a:srgbClr val="FCD116"/>
                </a:solidFill>
                <a:latin typeface="Poppins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003F8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727953" y="1457306"/>
            <a:ext cx="5113748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50"/>
              </a:lnSpc>
            </a:pPr>
            <a:r>
              <a:rPr lang="en-US" sz="4500" spc="135">
                <a:solidFill>
                  <a:srgbClr val="003F87"/>
                </a:solidFill>
                <a:latin typeface="Adumu Regular"/>
              </a:rPr>
              <a:t>ALL PACK </a:t>
            </a:r>
          </a:p>
          <a:p>
            <a:pPr algn="r">
              <a:lnSpc>
                <a:spcPts val="4950"/>
              </a:lnSpc>
            </a:pPr>
            <a:r>
              <a:rPr lang="en-US" sz="4500" spc="135">
                <a:solidFill>
                  <a:srgbClr val="003F87"/>
                </a:solidFill>
                <a:latin typeface="Adumu Regular"/>
              </a:rPr>
              <a:t>ADULTS ARE ASKED TO COMPLETE YPT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98954" y="4476133"/>
            <a:ext cx="5342747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9"/>
              </a:lnSpc>
            </a:pPr>
            <a:r>
              <a:rPr lang="en-US" sz="2199" spc="219">
                <a:solidFill>
                  <a:srgbClr val="003F87"/>
                </a:solidFill>
                <a:latin typeface="Poppins Bold"/>
              </a:rPr>
              <a:t>YOUTH PROTECTION TRAINING</a:t>
            </a:r>
          </a:p>
          <a:p>
            <a:pPr algn="r">
              <a:lnSpc>
                <a:spcPts val="2859"/>
              </a:lnSpc>
            </a:pPr>
            <a:r>
              <a:rPr lang="en-US" sz="2199" spc="219">
                <a:solidFill>
                  <a:srgbClr val="003F87"/>
                </a:solidFill>
                <a:latin typeface="Poppins Bold"/>
              </a:rPr>
              <a:t>PRIORITIZE YOUTH SAFETY </a:t>
            </a:r>
          </a:p>
          <a:p>
            <a:pPr algn="r">
              <a:lnSpc>
                <a:spcPts val="2859"/>
              </a:lnSpc>
            </a:pPr>
            <a:r>
              <a:rPr lang="en-US" sz="2199" spc="219">
                <a:solidFill>
                  <a:srgbClr val="003F87"/>
                </a:solidFill>
                <a:latin typeface="Poppins Bold"/>
              </a:rPr>
              <a:t>UNDERSTAND BSA RULES</a:t>
            </a:r>
          </a:p>
          <a:p>
            <a:pPr algn="r">
              <a:lnSpc>
                <a:spcPts val="2859"/>
              </a:lnSpc>
            </a:pPr>
            <a:endParaRPr lang="en-US" sz="2199" spc="219">
              <a:solidFill>
                <a:srgbClr val="003F87"/>
              </a:solidFill>
              <a:latin typeface="Poppins Bold"/>
            </a:endParaRPr>
          </a:p>
          <a:p>
            <a:pPr algn="r">
              <a:lnSpc>
                <a:spcPts val="2859"/>
              </a:lnSpc>
            </a:pPr>
            <a:r>
              <a:rPr lang="en-US" sz="2199" spc="219">
                <a:solidFill>
                  <a:srgbClr val="003F87"/>
                </a:solidFill>
                <a:latin typeface="Poppins Bold"/>
              </a:rPr>
              <a:t>MY.SCOUTING.ORG</a:t>
            </a:r>
          </a:p>
        </p:txBody>
      </p:sp>
      <p:sp>
        <p:nvSpPr>
          <p:cNvPr id="6" name="Freeform 6"/>
          <p:cNvSpPr/>
          <p:nvPr/>
        </p:nvSpPr>
        <p:spPr>
          <a:xfrm rot="667023">
            <a:off x="-1675348" y="579404"/>
            <a:ext cx="4854849" cy="7355832"/>
          </a:xfrm>
          <a:custGeom>
            <a:avLst/>
            <a:gdLst/>
            <a:ahLst/>
            <a:cxnLst/>
            <a:rect l="l" t="t" r="r" b="b"/>
            <a:pathLst>
              <a:path w="4854849" h="7355832">
                <a:moveTo>
                  <a:pt x="0" y="0"/>
                </a:moveTo>
                <a:lnTo>
                  <a:pt x="4854849" y="0"/>
                </a:lnTo>
                <a:lnTo>
                  <a:pt x="4854849" y="7355832"/>
                </a:lnTo>
                <a:lnTo>
                  <a:pt x="0" y="735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925680">
            <a:off x="-457658" y="3914840"/>
            <a:ext cx="2321917" cy="3518057"/>
          </a:xfrm>
          <a:custGeom>
            <a:avLst/>
            <a:gdLst/>
            <a:ahLst/>
            <a:cxnLst/>
            <a:rect l="l" t="t" r="r" b="b"/>
            <a:pathLst>
              <a:path w="2321917" h="3518057">
                <a:moveTo>
                  <a:pt x="0" y="0"/>
                </a:moveTo>
                <a:lnTo>
                  <a:pt x="2321918" y="0"/>
                </a:lnTo>
                <a:lnTo>
                  <a:pt x="2321918" y="3518056"/>
                </a:lnTo>
                <a:lnTo>
                  <a:pt x="0" y="3518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92367" y="2112645"/>
            <a:ext cx="6958242" cy="3028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219" dirty="0">
                <a:solidFill>
                  <a:srgbClr val="F9FDFF"/>
                </a:solidFill>
                <a:latin typeface="Poppins"/>
              </a:rPr>
              <a:t>Lion: email@gmail.com</a:t>
            </a:r>
          </a:p>
          <a:p>
            <a:pPr>
              <a:lnSpc>
                <a:spcPts val="3959"/>
              </a:lnSpc>
            </a:pPr>
            <a:r>
              <a:rPr lang="en-US" sz="2199" spc="219" dirty="0">
                <a:solidFill>
                  <a:srgbClr val="F9FDFF"/>
                </a:solidFill>
                <a:latin typeface="Poppins"/>
              </a:rPr>
              <a:t>Tiger: M - email@gmail.com</a:t>
            </a:r>
          </a:p>
          <a:p>
            <a:pPr>
              <a:lnSpc>
                <a:spcPts val="3959"/>
              </a:lnSpc>
            </a:pPr>
            <a:r>
              <a:rPr lang="en-US" sz="2199" spc="219" dirty="0">
                <a:solidFill>
                  <a:srgbClr val="F9FDFF"/>
                </a:solidFill>
                <a:latin typeface="Poppins"/>
              </a:rPr>
              <a:t>Wolf: C - email@gmail.com</a:t>
            </a:r>
          </a:p>
          <a:p>
            <a:pPr>
              <a:lnSpc>
                <a:spcPts val="3959"/>
              </a:lnSpc>
            </a:pPr>
            <a:r>
              <a:rPr lang="en-US" sz="2199" spc="219" dirty="0">
                <a:solidFill>
                  <a:srgbClr val="F9FDFF"/>
                </a:solidFill>
                <a:latin typeface="Poppins"/>
              </a:rPr>
              <a:t>Bear: S - email@gmail.com</a:t>
            </a:r>
          </a:p>
          <a:p>
            <a:pPr>
              <a:lnSpc>
                <a:spcPts val="3959"/>
              </a:lnSpc>
            </a:pPr>
            <a:r>
              <a:rPr lang="en-US" sz="2199" spc="219" dirty="0">
                <a:solidFill>
                  <a:srgbClr val="F9FDFF"/>
                </a:solidFill>
                <a:latin typeface="Poppins"/>
              </a:rPr>
              <a:t>Webelos: J - email@gmail.com</a:t>
            </a:r>
          </a:p>
          <a:p>
            <a:pPr>
              <a:lnSpc>
                <a:spcPts val="3959"/>
              </a:lnSpc>
            </a:pPr>
            <a:r>
              <a:rPr lang="en-US" sz="2199" spc="219" dirty="0">
                <a:solidFill>
                  <a:srgbClr val="F9FDFF"/>
                </a:solidFill>
                <a:latin typeface="Poppins"/>
              </a:rPr>
              <a:t>AOL: C - email@gmail.com</a:t>
            </a:r>
          </a:p>
        </p:txBody>
      </p:sp>
      <p:sp>
        <p:nvSpPr>
          <p:cNvPr id="6" name="Freeform 6"/>
          <p:cNvSpPr/>
          <p:nvPr/>
        </p:nvSpPr>
        <p:spPr>
          <a:xfrm rot="-886472">
            <a:off x="8716113" y="128477"/>
            <a:ext cx="1365164" cy="2757908"/>
          </a:xfrm>
          <a:custGeom>
            <a:avLst/>
            <a:gdLst/>
            <a:ahLst/>
            <a:cxnLst/>
            <a:rect l="l" t="t" r="r" b="b"/>
            <a:pathLst>
              <a:path w="1365164" h="2757908">
                <a:moveTo>
                  <a:pt x="0" y="0"/>
                </a:moveTo>
                <a:lnTo>
                  <a:pt x="1365164" y="0"/>
                </a:lnTo>
                <a:lnTo>
                  <a:pt x="1365164" y="2757907"/>
                </a:lnTo>
                <a:lnTo>
                  <a:pt x="0" y="2757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92367" y="1303020"/>
            <a:ext cx="6368866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 spc="119">
                <a:solidFill>
                  <a:srgbClr val="FCD116"/>
                </a:solidFill>
                <a:latin typeface="Adumu Regular"/>
              </a:rPr>
              <a:t>Our Den Leaders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925680">
            <a:off x="-457658" y="3914840"/>
            <a:ext cx="2321917" cy="3518057"/>
          </a:xfrm>
          <a:custGeom>
            <a:avLst/>
            <a:gdLst/>
            <a:ahLst/>
            <a:cxnLst/>
            <a:rect l="l" t="t" r="r" b="b"/>
            <a:pathLst>
              <a:path w="2321917" h="3518057">
                <a:moveTo>
                  <a:pt x="0" y="0"/>
                </a:moveTo>
                <a:lnTo>
                  <a:pt x="2321918" y="0"/>
                </a:lnTo>
                <a:lnTo>
                  <a:pt x="2321918" y="3518056"/>
                </a:lnTo>
                <a:lnTo>
                  <a:pt x="0" y="3518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19200" y="1643285"/>
            <a:ext cx="7772400" cy="2002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219" dirty="0">
                <a:solidFill>
                  <a:srgbClr val="F9FDFF"/>
                </a:solidFill>
                <a:latin typeface="Poppins"/>
              </a:rPr>
              <a:t>Cubmaster: email@gmail.com</a:t>
            </a:r>
          </a:p>
          <a:p>
            <a:pPr>
              <a:lnSpc>
                <a:spcPts val="3959"/>
              </a:lnSpc>
            </a:pPr>
            <a:r>
              <a:rPr lang="en-US" sz="2199" spc="219" dirty="0">
                <a:solidFill>
                  <a:srgbClr val="F9FDFF"/>
                </a:solidFill>
                <a:latin typeface="Poppins"/>
              </a:rPr>
              <a:t>Assistant Cubmaster: email@gmail.com</a:t>
            </a:r>
          </a:p>
          <a:p>
            <a:pPr>
              <a:lnSpc>
                <a:spcPts val="3959"/>
              </a:lnSpc>
            </a:pPr>
            <a:r>
              <a:rPr lang="en-US" sz="2199" spc="219" dirty="0">
                <a:solidFill>
                  <a:srgbClr val="F9FDFF"/>
                </a:solidFill>
                <a:latin typeface="Poppins"/>
              </a:rPr>
              <a:t>Committee Chair: email@gmail.com</a:t>
            </a:r>
          </a:p>
          <a:p>
            <a:pPr>
              <a:lnSpc>
                <a:spcPts val="3959"/>
              </a:lnSpc>
            </a:pPr>
            <a:r>
              <a:rPr lang="en-US" sz="2199" spc="219" dirty="0">
                <a:solidFill>
                  <a:srgbClr val="F9FDFF"/>
                </a:solidFill>
                <a:latin typeface="Poppins"/>
              </a:rPr>
              <a:t>Charter Representative: email@gmail.com</a:t>
            </a:r>
          </a:p>
        </p:txBody>
      </p:sp>
      <p:sp>
        <p:nvSpPr>
          <p:cNvPr id="6" name="Freeform 6"/>
          <p:cNvSpPr/>
          <p:nvPr/>
        </p:nvSpPr>
        <p:spPr>
          <a:xfrm rot="-886472">
            <a:off x="8716113" y="128477"/>
            <a:ext cx="1365164" cy="2757908"/>
          </a:xfrm>
          <a:custGeom>
            <a:avLst/>
            <a:gdLst/>
            <a:ahLst/>
            <a:cxnLst/>
            <a:rect l="l" t="t" r="r" b="b"/>
            <a:pathLst>
              <a:path w="1365164" h="2757908">
                <a:moveTo>
                  <a:pt x="0" y="0"/>
                </a:moveTo>
                <a:lnTo>
                  <a:pt x="1365164" y="0"/>
                </a:lnTo>
                <a:lnTo>
                  <a:pt x="1365164" y="2757907"/>
                </a:lnTo>
                <a:lnTo>
                  <a:pt x="0" y="2757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55823" y="748916"/>
            <a:ext cx="6368866" cy="613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 spc="119" dirty="0">
                <a:solidFill>
                  <a:srgbClr val="FCD116"/>
                </a:solidFill>
                <a:latin typeface="Adumu Regular"/>
              </a:rPr>
              <a:t>PACK LEADERS</a:t>
            </a:r>
          </a:p>
        </p:txBody>
      </p:sp>
    </p:spTree>
    <p:extLst>
      <p:ext uri="{BB962C8B-B14F-4D97-AF65-F5344CB8AC3E}">
        <p14:creationId xmlns:p14="http://schemas.microsoft.com/office/powerpoint/2010/main" val="220713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7600" y="1964632"/>
            <a:ext cx="4521200" cy="3385936"/>
            <a:chOff x="0" y="0"/>
            <a:chExt cx="4866749" cy="3644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6749" cy="3644718"/>
            </a:xfrm>
            <a:custGeom>
              <a:avLst/>
              <a:gdLst/>
              <a:ahLst/>
              <a:cxnLst/>
              <a:rect l="l" t="t" r="r" b="b"/>
              <a:pathLst>
                <a:path w="4866749" h="3644718">
                  <a:moveTo>
                    <a:pt x="4742289" y="59690"/>
                  </a:moveTo>
                  <a:cubicBezTo>
                    <a:pt x="4777849" y="59690"/>
                    <a:pt x="4807059" y="88900"/>
                    <a:pt x="4807059" y="124460"/>
                  </a:cubicBezTo>
                  <a:lnTo>
                    <a:pt x="4807059" y="3520258"/>
                  </a:lnTo>
                  <a:cubicBezTo>
                    <a:pt x="4807059" y="3555818"/>
                    <a:pt x="4777849" y="3585028"/>
                    <a:pt x="4742289" y="3585028"/>
                  </a:cubicBezTo>
                  <a:lnTo>
                    <a:pt x="124460" y="3585028"/>
                  </a:lnTo>
                  <a:cubicBezTo>
                    <a:pt x="88900" y="3585028"/>
                    <a:pt x="59690" y="3555818"/>
                    <a:pt x="59690" y="35202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42289" y="59690"/>
                  </a:lnTo>
                  <a:moveTo>
                    <a:pt x="4742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20258"/>
                  </a:lnTo>
                  <a:cubicBezTo>
                    <a:pt x="0" y="3588838"/>
                    <a:pt x="55880" y="3644718"/>
                    <a:pt x="124460" y="3644718"/>
                  </a:cubicBezTo>
                  <a:lnTo>
                    <a:pt x="4742289" y="3644718"/>
                  </a:lnTo>
                  <a:cubicBezTo>
                    <a:pt x="4810869" y="3644718"/>
                    <a:pt x="4866749" y="3588838"/>
                    <a:pt x="4866749" y="3520258"/>
                  </a:cubicBezTo>
                  <a:lnTo>
                    <a:pt x="4866749" y="124460"/>
                  </a:lnTo>
                  <a:cubicBezTo>
                    <a:pt x="4866749" y="55880"/>
                    <a:pt x="4810869" y="0"/>
                    <a:pt x="4742289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04800" y="1964632"/>
            <a:ext cx="4521200" cy="3385936"/>
            <a:chOff x="0" y="0"/>
            <a:chExt cx="4866749" cy="364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6749" cy="3644718"/>
            </a:xfrm>
            <a:custGeom>
              <a:avLst/>
              <a:gdLst/>
              <a:ahLst/>
              <a:cxnLst/>
              <a:rect l="l" t="t" r="r" b="b"/>
              <a:pathLst>
                <a:path w="4866749" h="3644718">
                  <a:moveTo>
                    <a:pt x="4742289" y="59690"/>
                  </a:moveTo>
                  <a:cubicBezTo>
                    <a:pt x="4777849" y="59690"/>
                    <a:pt x="4807059" y="88900"/>
                    <a:pt x="4807059" y="124460"/>
                  </a:cubicBezTo>
                  <a:lnTo>
                    <a:pt x="4807059" y="3520258"/>
                  </a:lnTo>
                  <a:cubicBezTo>
                    <a:pt x="4807059" y="3555818"/>
                    <a:pt x="4777849" y="3585028"/>
                    <a:pt x="4742289" y="3585028"/>
                  </a:cubicBezTo>
                  <a:lnTo>
                    <a:pt x="124460" y="3585028"/>
                  </a:lnTo>
                  <a:cubicBezTo>
                    <a:pt x="88900" y="3585028"/>
                    <a:pt x="59690" y="3555818"/>
                    <a:pt x="59690" y="35202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42289" y="59690"/>
                  </a:lnTo>
                  <a:moveTo>
                    <a:pt x="47422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20258"/>
                  </a:lnTo>
                  <a:cubicBezTo>
                    <a:pt x="0" y="3588838"/>
                    <a:pt x="55880" y="3644718"/>
                    <a:pt x="124460" y="3644718"/>
                  </a:cubicBezTo>
                  <a:lnTo>
                    <a:pt x="4742289" y="3644718"/>
                  </a:lnTo>
                  <a:cubicBezTo>
                    <a:pt x="4810869" y="3644718"/>
                    <a:pt x="4866749" y="3588838"/>
                    <a:pt x="4866749" y="3520258"/>
                  </a:cubicBezTo>
                  <a:lnTo>
                    <a:pt x="4866749" y="124460"/>
                  </a:lnTo>
                  <a:cubicBezTo>
                    <a:pt x="4866749" y="55880"/>
                    <a:pt x="4810869" y="0"/>
                    <a:pt x="4742289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75880" y="2497137"/>
            <a:ext cx="4213084" cy="2320926"/>
            <a:chOff x="0" y="0"/>
            <a:chExt cx="5617446" cy="3094568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5617446" cy="550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9"/>
                </a:lnSpc>
              </a:pPr>
              <a:r>
                <a:rPr lang="en-US" sz="2699" spc="80">
                  <a:solidFill>
                    <a:srgbClr val="FCD116"/>
                  </a:solidFill>
                  <a:latin typeface="Adumu Regular"/>
                </a:rPr>
                <a:t>DEN MEETINGS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33612"/>
              <a:ext cx="5617446" cy="2560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9"/>
                </a:lnSpc>
              </a:pPr>
              <a:r>
                <a:rPr lang="en-US" sz="2199">
                  <a:solidFill>
                    <a:srgbClr val="F9FDFF"/>
                  </a:solidFill>
                  <a:latin typeface="Poppins"/>
                </a:rPr>
                <a:t>Grade-based Small Groups</a:t>
              </a:r>
            </a:p>
            <a:p>
              <a:pPr algn="ctr">
                <a:lnSpc>
                  <a:spcPts val="3959"/>
                </a:lnSpc>
              </a:pPr>
              <a:r>
                <a:rPr lang="en-US" sz="2199">
                  <a:solidFill>
                    <a:srgbClr val="F9FDFF"/>
                  </a:solidFill>
                  <a:latin typeface="Poppins"/>
                </a:rPr>
                <a:t>2nd and 4th Monday</a:t>
              </a:r>
            </a:p>
            <a:p>
              <a:pPr algn="ctr">
                <a:lnSpc>
                  <a:spcPts val="3959"/>
                </a:lnSpc>
              </a:pPr>
              <a:r>
                <a:rPr lang="en-US" sz="2199">
                  <a:solidFill>
                    <a:srgbClr val="F9FDFF"/>
                  </a:solidFill>
                  <a:latin typeface="Poppins"/>
                </a:rPr>
                <a:t>6:30pm</a:t>
              </a:r>
            </a:p>
            <a:p>
              <a:pPr algn="ctr">
                <a:lnSpc>
                  <a:spcPts val="3959"/>
                </a:lnSpc>
              </a:pPr>
              <a:r>
                <a:rPr lang="en-US" sz="2199">
                  <a:solidFill>
                    <a:srgbClr val="F9FDFF"/>
                  </a:solidFill>
                  <a:latin typeface="Poppins"/>
                </a:rPr>
                <a:t>Location varies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8215" y="2531427"/>
            <a:ext cx="3554370" cy="2252345"/>
            <a:chOff x="0" y="0"/>
            <a:chExt cx="4739159" cy="300312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4739159" cy="550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9"/>
                </a:lnSpc>
              </a:pPr>
              <a:r>
                <a:rPr lang="en-US" sz="2699" spc="80">
                  <a:solidFill>
                    <a:srgbClr val="FCD116"/>
                  </a:solidFill>
                  <a:latin typeface="Adumu Regular"/>
                </a:rPr>
                <a:t>PACK MEETINGS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43137"/>
              <a:ext cx="4739159" cy="2459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099">
                  <a:solidFill>
                    <a:srgbClr val="F9FDFF"/>
                  </a:solidFill>
                  <a:latin typeface="Poppins"/>
                </a:rPr>
                <a:t>Entire Pack Attends</a:t>
              </a:r>
            </a:p>
            <a:p>
              <a:pPr algn="ctr">
                <a:lnSpc>
                  <a:spcPts val="3779"/>
                </a:lnSpc>
              </a:pPr>
              <a:r>
                <a:rPr lang="en-US" sz="2099">
                  <a:solidFill>
                    <a:srgbClr val="F9FDFF"/>
                  </a:solidFill>
                  <a:latin typeface="Poppins"/>
                </a:rPr>
                <a:t>3rd Thursday</a:t>
              </a:r>
            </a:p>
            <a:p>
              <a:pPr algn="ctr">
                <a:lnSpc>
                  <a:spcPts val="3779"/>
                </a:lnSpc>
              </a:pPr>
              <a:r>
                <a:rPr lang="en-US" sz="2099">
                  <a:solidFill>
                    <a:srgbClr val="F9FDFF"/>
                  </a:solidFill>
                  <a:latin typeface="Poppins"/>
                </a:rPr>
                <a:t>6:30pm</a:t>
              </a:r>
            </a:p>
            <a:p>
              <a:pPr algn="ctr">
                <a:lnSpc>
                  <a:spcPts val="3779"/>
                </a:lnSpc>
              </a:pPr>
              <a:r>
                <a:rPr lang="en-US" sz="2099">
                  <a:solidFill>
                    <a:srgbClr val="F9FDFF"/>
                  </a:solidFill>
                  <a:latin typeface="Poppins"/>
                </a:rPr>
                <a:t>Moose Lodge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981763">
            <a:off x="-459717" y="-354049"/>
            <a:ext cx="2260554" cy="2879687"/>
          </a:xfrm>
          <a:custGeom>
            <a:avLst/>
            <a:gdLst/>
            <a:ahLst/>
            <a:cxnLst/>
            <a:rect l="l" t="t" r="r" b="b"/>
            <a:pathLst>
              <a:path w="2260554" h="2879687">
                <a:moveTo>
                  <a:pt x="0" y="0"/>
                </a:moveTo>
                <a:lnTo>
                  <a:pt x="2260554" y="0"/>
                </a:lnTo>
                <a:lnTo>
                  <a:pt x="2260554" y="2879687"/>
                </a:lnTo>
                <a:lnTo>
                  <a:pt x="0" y="2879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706511">
            <a:off x="7988886" y="4378535"/>
            <a:ext cx="2428812" cy="3055110"/>
          </a:xfrm>
          <a:custGeom>
            <a:avLst/>
            <a:gdLst/>
            <a:ahLst/>
            <a:cxnLst/>
            <a:rect l="l" t="t" r="r" b="b"/>
            <a:pathLst>
              <a:path w="2428812" h="3055110">
                <a:moveTo>
                  <a:pt x="0" y="0"/>
                </a:moveTo>
                <a:lnTo>
                  <a:pt x="2428813" y="0"/>
                </a:lnTo>
                <a:lnTo>
                  <a:pt x="2428813" y="3055110"/>
                </a:lnTo>
                <a:lnTo>
                  <a:pt x="0" y="3055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701266">
            <a:off x="5668863" y="160706"/>
            <a:ext cx="5071591" cy="6379359"/>
          </a:xfrm>
          <a:custGeom>
            <a:avLst/>
            <a:gdLst/>
            <a:ahLst/>
            <a:cxnLst/>
            <a:rect l="l" t="t" r="r" b="b"/>
            <a:pathLst>
              <a:path w="5071591" h="6379359">
                <a:moveTo>
                  <a:pt x="0" y="0"/>
                </a:moveTo>
                <a:lnTo>
                  <a:pt x="5071590" y="0"/>
                </a:lnTo>
                <a:lnTo>
                  <a:pt x="5071590" y="6379360"/>
                </a:lnTo>
                <a:lnTo>
                  <a:pt x="0" y="6379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51772" y="2256911"/>
            <a:ext cx="5059083" cy="3396156"/>
            <a:chOff x="0" y="0"/>
            <a:chExt cx="6745444" cy="4528209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6745444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z="4499" spc="134" dirty="0">
                  <a:solidFill>
                    <a:srgbClr val="FCD116"/>
                  </a:solidFill>
                  <a:latin typeface="Adumu Regular"/>
                </a:rPr>
                <a:t>PACKWEBSITE.COM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74213"/>
              <a:ext cx="6745444" cy="3353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59"/>
                </a:lnSpc>
              </a:pPr>
              <a:r>
                <a:rPr lang="en-US" sz="2199" dirty="0">
                  <a:solidFill>
                    <a:srgbClr val="F9FDFF"/>
                  </a:solidFill>
                  <a:latin typeface="Poppins"/>
                </a:rPr>
                <a:t>View Pack Calendar</a:t>
              </a:r>
            </a:p>
            <a:p>
              <a:pPr>
                <a:lnSpc>
                  <a:spcPts val="3959"/>
                </a:lnSpc>
              </a:pPr>
              <a:r>
                <a:rPr lang="en-US" sz="2199" dirty="0">
                  <a:solidFill>
                    <a:srgbClr val="F9FDFF"/>
                  </a:solidFill>
                  <a:latin typeface="Poppins"/>
                </a:rPr>
                <a:t>RSVP for events</a:t>
              </a:r>
            </a:p>
            <a:p>
              <a:pPr>
                <a:lnSpc>
                  <a:spcPts val="3959"/>
                </a:lnSpc>
              </a:pPr>
              <a:r>
                <a:rPr lang="en-US" sz="2199" dirty="0">
                  <a:solidFill>
                    <a:srgbClr val="F9FDFF"/>
                  </a:solidFill>
                  <a:latin typeface="Poppins"/>
                </a:rPr>
                <a:t>Quick links to useful sites</a:t>
              </a:r>
            </a:p>
            <a:p>
              <a:pPr>
                <a:lnSpc>
                  <a:spcPts val="3959"/>
                </a:lnSpc>
              </a:pPr>
              <a:r>
                <a:rPr lang="en-US" sz="2199" dirty="0">
                  <a:solidFill>
                    <a:srgbClr val="F9FDFF"/>
                  </a:solidFill>
                  <a:latin typeface="Poppins"/>
                </a:rPr>
                <a:t>Event Photos</a:t>
              </a:r>
            </a:p>
            <a:p>
              <a:pPr>
                <a:lnSpc>
                  <a:spcPts val="3959"/>
                </a:lnSpc>
              </a:pPr>
              <a:r>
                <a:rPr lang="en-US" sz="2199" dirty="0">
                  <a:solidFill>
                    <a:srgbClr val="F9FDFF"/>
                  </a:solidFill>
                  <a:latin typeface="Poppins"/>
                </a:rPr>
                <a:t>And More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05" y="387454"/>
            <a:ext cx="9043790" cy="6540292"/>
            <a:chOff x="0" y="0"/>
            <a:chExt cx="9734994" cy="7040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4993" cy="7040157"/>
            </a:xfrm>
            <a:custGeom>
              <a:avLst/>
              <a:gdLst/>
              <a:ahLst/>
              <a:cxnLst/>
              <a:rect l="l" t="t" r="r" b="b"/>
              <a:pathLst>
                <a:path w="9734993" h="7040157">
                  <a:moveTo>
                    <a:pt x="9610534" y="59690"/>
                  </a:moveTo>
                  <a:cubicBezTo>
                    <a:pt x="9646093" y="59690"/>
                    <a:pt x="9675303" y="88900"/>
                    <a:pt x="9675303" y="124460"/>
                  </a:cubicBezTo>
                  <a:lnTo>
                    <a:pt x="9675303" y="6915697"/>
                  </a:lnTo>
                  <a:cubicBezTo>
                    <a:pt x="9675303" y="6951257"/>
                    <a:pt x="9646093" y="6980467"/>
                    <a:pt x="9610534" y="6980467"/>
                  </a:cubicBezTo>
                  <a:lnTo>
                    <a:pt x="124460" y="6980467"/>
                  </a:lnTo>
                  <a:cubicBezTo>
                    <a:pt x="88900" y="6980467"/>
                    <a:pt x="59690" y="6951257"/>
                    <a:pt x="59690" y="69156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10534" y="59690"/>
                  </a:lnTo>
                  <a:moveTo>
                    <a:pt x="96105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15697"/>
                  </a:lnTo>
                  <a:cubicBezTo>
                    <a:pt x="0" y="6984278"/>
                    <a:pt x="55880" y="7040157"/>
                    <a:pt x="124460" y="7040157"/>
                  </a:cubicBezTo>
                  <a:lnTo>
                    <a:pt x="9610534" y="7040157"/>
                  </a:lnTo>
                  <a:cubicBezTo>
                    <a:pt x="9679114" y="7040157"/>
                    <a:pt x="9734993" y="6984278"/>
                    <a:pt x="9734993" y="6915697"/>
                  </a:cubicBezTo>
                  <a:lnTo>
                    <a:pt x="9734993" y="124460"/>
                  </a:lnTo>
                  <a:cubicBezTo>
                    <a:pt x="9734993" y="55880"/>
                    <a:pt x="9679114" y="0"/>
                    <a:pt x="9610534" y="0"/>
                  </a:cubicBezTo>
                </a:path>
              </a:pathLst>
            </a:custGeom>
            <a:solidFill>
              <a:srgbClr val="FCD1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68000" y="2072759"/>
            <a:ext cx="2734488" cy="1071385"/>
            <a:chOff x="0" y="-9525"/>
            <a:chExt cx="3645985" cy="1428513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3645985" cy="46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30"/>
                </a:lnSpc>
              </a:pPr>
              <a:r>
                <a:rPr lang="en-US" sz="2300" spc="69" dirty="0">
                  <a:solidFill>
                    <a:srgbClr val="FCD116"/>
                  </a:solidFill>
                  <a:latin typeface="Adumu Regular"/>
                </a:rPr>
                <a:t>SCOUTBOOK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24982"/>
              <a:ext cx="3645985" cy="894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</a:pPr>
              <a:r>
                <a:rPr lang="en-US" sz="1799" dirty="0">
                  <a:solidFill>
                    <a:srgbClr val="F9FDFF"/>
                  </a:solidFill>
                  <a:latin typeface="Poppins"/>
                </a:rPr>
                <a:t>Make sure you can log in and view your Scout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561938">
            <a:off x="7921368" y="-143546"/>
            <a:ext cx="2201425" cy="1750133"/>
          </a:xfrm>
          <a:custGeom>
            <a:avLst/>
            <a:gdLst/>
            <a:ahLst/>
            <a:cxnLst/>
            <a:rect l="l" t="t" r="r" b="b"/>
            <a:pathLst>
              <a:path w="2201425" h="1750133">
                <a:moveTo>
                  <a:pt x="0" y="0"/>
                </a:moveTo>
                <a:lnTo>
                  <a:pt x="2201424" y="0"/>
                </a:lnTo>
                <a:lnTo>
                  <a:pt x="2201424" y="1750132"/>
                </a:lnTo>
                <a:lnTo>
                  <a:pt x="0" y="1750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955526" y="4342279"/>
            <a:ext cx="2831864" cy="688725"/>
            <a:chOff x="-5090829" y="3245731"/>
            <a:chExt cx="3775818" cy="918301"/>
          </a:xfrm>
        </p:grpSpPr>
        <p:sp>
          <p:nvSpPr>
            <p:cNvPr id="9" name="TextBox 9"/>
            <p:cNvSpPr txBox="1"/>
            <p:nvPr/>
          </p:nvSpPr>
          <p:spPr>
            <a:xfrm>
              <a:off x="-5090828" y="3245731"/>
              <a:ext cx="3775817" cy="46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30"/>
                </a:lnSpc>
              </a:pPr>
              <a:r>
                <a:rPr lang="en-US" sz="2300" spc="69" dirty="0">
                  <a:solidFill>
                    <a:srgbClr val="FCD116"/>
                  </a:solidFill>
                  <a:latin typeface="Adumu Regular"/>
                </a:rPr>
                <a:t>FACEBOOK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5090829" y="3731690"/>
              <a:ext cx="3775817" cy="43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</a:pPr>
              <a:r>
                <a:rPr lang="en-US" sz="1799" dirty="0">
                  <a:solidFill>
                    <a:srgbClr val="F9FDFF"/>
                  </a:solidFill>
                  <a:latin typeface="Poppins"/>
                </a:rPr>
                <a:t>Link Pack Facebook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445174">
            <a:off x="-507578" y="4877358"/>
            <a:ext cx="1724966" cy="2613585"/>
          </a:xfrm>
          <a:custGeom>
            <a:avLst/>
            <a:gdLst/>
            <a:ahLst/>
            <a:cxnLst/>
            <a:rect l="l" t="t" r="r" b="b"/>
            <a:pathLst>
              <a:path w="1724966" h="2613585">
                <a:moveTo>
                  <a:pt x="0" y="0"/>
                </a:moveTo>
                <a:lnTo>
                  <a:pt x="1724966" y="0"/>
                </a:lnTo>
                <a:lnTo>
                  <a:pt x="1724966" y="2613585"/>
                </a:lnTo>
                <a:lnTo>
                  <a:pt x="0" y="2613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5403953" y="2112397"/>
            <a:ext cx="3501476" cy="994204"/>
            <a:chOff x="4704876" y="-3001090"/>
            <a:chExt cx="4668636" cy="1325606"/>
          </a:xfrm>
        </p:grpSpPr>
        <p:sp>
          <p:nvSpPr>
            <p:cNvPr id="13" name="TextBox 13"/>
            <p:cNvSpPr txBox="1"/>
            <p:nvPr/>
          </p:nvSpPr>
          <p:spPr>
            <a:xfrm>
              <a:off x="4704876" y="-3001090"/>
              <a:ext cx="4668636" cy="4274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30"/>
                </a:lnSpc>
              </a:pPr>
              <a:r>
                <a:rPr lang="en-US" sz="2300" spc="69" dirty="0">
                  <a:solidFill>
                    <a:srgbClr val="FCD116"/>
                  </a:solidFill>
                  <a:latin typeface="Adumu Regular"/>
                </a:rPr>
                <a:t>GHVSCOUTING.ORG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704876" y="-2569491"/>
              <a:ext cx="3645985" cy="894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</a:pPr>
              <a:r>
                <a:rPr lang="en-US" sz="1799" dirty="0">
                  <a:solidFill>
                    <a:srgbClr val="F9FDFF"/>
                  </a:solidFill>
                  <a:latin typeface="Poppins"/>
                </a:rPr>
                <a:t>Additional Scouting activities and resources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801115" y="2044202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0" y="0"/>
                </a:moveTo>
                <a:lnTo>
                  <a:pt x="406400" y="0"/>
                </a:lnTo>
                <a:lnTo>
                  <a:pt x="4064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763209" y="2039137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0" y="0"/>
                </a:moveTo>
                <a:lnTo>
                  <a:pt x="406400" y="0"/>
                </a:lnTo>
                <a:lnTo>
                  <a:pt x="4064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06012" y="4314418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0" y="0"/>
                </a:moveTo>
                <a:lnTo>
                  <a:pt x="406400" y="0"/>
                </a:lnTo>
                <a:lnTo>
                  <a:pt x="4064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5492207" y="4285062"/>
            <a:ext cx="3201668" cy="1464222"/>
            <a:chOff x="257069" y="-66928"/>
            <a:chExt cx="4268892" cy="1952297"/>
          </a:xfrm>
        </p:grpSpPr>
        <p:sp>
          <p:nvSpPr>
            <p:cNvPr id="19" name="TextBox 19"/>
            <p:cNvSpPr txBox="1"/>
            <p:nvPr/>
          </p:nvSpPr>
          <p:spPr>
            <a:xfrm>
              <a:off x="257071" y="-66928"/>
              <a:ext cx="4268890" cy="46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30"/>
                </a:lnSpc>
              </a:pPr>
              <a:r>
                <a:rPr lang="en-US" sz="2300" spc="69" dirty="0">
                  <a:solidFill>
                    <a:srgbClr val="FCD116"/>
                  </a:solidFill>
                  <a:latin typeface="Adumu Regular"/>
                </a:rPr>
                <a:t>MY.SCOUTING.ORG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57069" y="529698"/>
              <a:ext cx="4268890" cy="1355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</a:pPr>
              <a:r>
                <a:rPr lang="en-US" sz="1799" dirty="0">
                  <a:solidFill>
                    <a:srgbClr val="F9FDFF"/>
                  </a:solidFill>
                  <a:latin typeface="Poppins"/>
                </a:rPr>
                <a:t>Complete YPT training, Swim Defense, Safety Afloat, and Weather Hazards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4806905" y="4229588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0" y="0"/>
                </a:moveTo>
                <a:lnTo>
                  <a:pt x="406400" y="0"/>
                </a:lnTo>
                <a:lnTo>
                  <a:pt x="4064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1A1A2320-C053-05BF-F63F-3B26C4239336}"/>
              </a:ext>
            </a:extLst>
          </p:cNvPr>
          <p:cNvSpPr txBox="1"/>
          <p:nvPr/>
        </p:nvSpPr>
        <p:spPr>
          <a:xfrm>
            <a:off x="623346" y="692416"/>
            <a:ext cx="629941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spc="135" dirty="0">
                <a:solidFill>
                  <a:srgbClr val="FCD116"/>
                </a:solidFill>
                <a:latin typeface="Adumu Regular"/>
              </a:rPr>
              <a:t>HELPFUL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473</Words>
  <Application>Microsoft Office PowerPoint</Application>
  <PresentationFormat>Custom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Poppins</vt:lpstr>
      <vt:lpstr>Adumu Regular Bold</vt:lpstr>
      <vt:lpstr>Adumu Regular</vt:lpstr>
      <vt:lpstr>Arial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Welcome to Pack 484!</dc:title>
  <dc:creator>admin</dc:creator>
  <cp:lastModifiedBy>Jon Whitaker</cp:lastModifiedBy>
  <cp:revision>5</cp:revision>
  <dcterms:created xsi:type="dcterms:W3CDTF">2006-08-16T00:00:00Z</dcterms:created>
  <dcterms:modified xsi:type="dcterms:W3CDTF">2025-07-16T17:19:22Z</dcterms:modified>
  <dc:identifier>DAFssOPmYnQ</dc:identifier>
</cp:coreProperties>
</file>